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8"/>
  </p:notesMasterIdLst>
  <p:sldIdLst>
    <p:sldId id="256" r:id="rId2"/>
    <p:sldId id="257" r:id="rId3"/>
    <p:sldId id="365" r:id="rId4"/>
    <p:sldId id="369" r:id="rId5"/>
    <p:sldId id="374" r:id="rId6"/>
    <p:sldId id="375" r:id="rId7"/>
    <p:sldId id="376" r:id="rId8"/>
    <p:sldId id="378" r:id="rId9"/>
    <p:sldId id="380" r:id="rId10"/>
    <p:sldId id="261" r:id="rId11"/>
    <p:sldId id="260" r:id="rId12"/>
    <p:sldId id="259" r:id="rId13"/>
    <p:sldId id="262" r:id="rId14"/>
    <p:sldId id="379" r:id="rId15"/>
    <p:sldId id="268" r:id="rId16"/>
    <p:sldId id="276" r:id="rId17"/>
    <p:sldId id="318" r:id="rId18"/>
    <p:sldId id="377" r:id="rId19"/>
    <p:sldId id="381" r:id="rId20"/>
    <p:sldId id="314" r:id="rId21"/>
    <p:sldId id="315" r:id="rId22"/>
    <p:sldId id="308" r:id="rId23"/>
    <p:sldId id="307" r:id="rId24"/>
    <p:sldId id="330" r:id="rId25"/>
    <p:sldId id="332" r:id="rId26"/>
    <p:sldId id="382" r:id="rId27"/>
    <p:sldId id="321" r:id="rId28"/>
    <p:sldId id="340" r:id="rId29"/>
    <p:sldId id="391" r:id="rId30"/>
    <p:sldId id="306" r:id="rId31"/>
    <p:sldId id="319" r:id="rId32"/>
    <p:sldId id="383" r:id="rId33"/>
    <p:sldId id="392" r:id="rId34"/>
    <p:sldId id="393" r:id="rId35"/>
    <p:sldId id="277" r:id="rId36"/>
    <p:sldId id="341" r:id="rId37"/>
    <p:sldId id="384" r:id="rId38"/>
    <p:sldId id="358" r:id="rId39"/>
    <p:sldId id="355" r:id="rId40"/>
    <p:sldId id="356" r:id="rId41"/>
    <p:sldId id="359" r:id="rId42"/>
    <p:sldId id="357" r:id="rId43"/>
    <p:sldId id="343" r:id="rId44"/>
    <p:sldId id="347" r:id="rId45"/>
    <p:sldId id="346" r:id="rId46"/>
    <p:sldId id="385" r:id="rId47"/>
    <p:sldId id="394" r:id="rId48"/>
    <p:sldId id="395" r:id="rId49"/>
    <p:sldId id="396" r:id="rId50"/>
    <p:sldId id="397" r:id="rId51"/>
    <p:sldId id="398" r:id="rId52"/>
    <p:sldId id="399" r:id="rId53"/>
    <p:sldId id="400" r:id="rId54"/>
    <p:sldId id="401" r:id="rId55"/>
    <p:sldId id="402" r:id="rId56"/>
    <p:sldId id="403" r:id="rId5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4"/>
    <p:restoredTop sz="94673"/>
  </p:normalViewPr>
  <p:slideViewPr>
    <p:cSldViewPr snapToGrid="0">
      <p:cViewPr varScale="1">
        <p:scale>
          <a:sx n="88" d="100"/>
          <a:sy n="88" d="100"/>
        </p:scale>
        <p:origin x="176" y="6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e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2.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jpeg>
</file>

<file path=ppt/media/image31.png>
</file>

<file path=ppt/media/image32.png>
</file>

<file path=ppt/media/image33.png>
</file>

<file path=ppt/media/image34.png>
</file>

<file path=ppt/media/image35.png>
</file>

<file path=ppt/media/image4.JPG>
</file>

<file path=ppt/media/image5.JPG>
</file>

<file path=ppt/media/image6.jpeg>
</file>

<file path=ppt/media/image7.jpe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FDB03B-7DF6-0E4D-ACF4-A16E792BCA53}" type="datetimeFigureOut">
              <a:rPr lang="en-US" smtClean="0"/>
              <a:t>1/31/26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6B45FA-020F-2A47-AC61-A8D39F519A18}" type="slidenum">
              <a:rPr lang="en-US" smtClean="0"/>
              <a:t>‹#›</a:t>
            </a:fld>
            <a:endParaRPr lang="en-US"/>
          </a:p>
        </p:txBody>
      </p:sp>
    </p:spTree>
    <p:extLst>
      <p:ext uri="{BB962C8B-B14F-4D97-AF65-F5344CB8AC3E}">
        <p14:creationId xmlns:p14="http://schemas.microsoft.com/office/powerpoint/2010/main" val="12614958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91EF5CFC-7F5D-45A4-AA3C-6622A7573091}" type="slidenum">
              <a:rPr lang="en-US" smtClean="0"/>
              <a:pPr/>
              <a:t>16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4BE78C8-AE7B-4133-AF93-36003611600F}" type="slidenum">
              <a:rPr lang="en-US" smtClean="0"/>
              <a:pPr/>
              <a:t>29</a:t>
            </a:fld>
            <a:endParaRPr lang="en-US"/>
          </a:p>
        </p:txBody>
      </p:sp>
    </p:spTree>
    <p:extLst>
      <p:ext uri="{BB962C8B-B14F-4D97-AF65-F5344CB8AC3E}">
        <p14:creationId xmlns:p14="http://schemas.microsoft.com/office/powerpoint/2010/main" val="4126208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a:extLst>
              <a:ext uri="{FF2B5EF4-FFF2-40B4-BE49-F238E27FC236}">
                <a16:creationId xmlns:a16="http://schemas.microsoft.com/office/drawing/2014/main" id="{3BA8CEA9-5FE9-0EAA-4343-8FEF28CD711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Notes Placeholder 2">
            <a:extLst>
              <a:ext uri="{FF2B5EF4-FFF2-40B4-BE49-F238E27FC236}">
                <a16:creationId xmlns:a16="http://schemas.microsoft.com/office/drawing/2014/main" id="{0BCC9C06-81FE-6D69-B6F0-A9D211C8E45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a:t>As an outcome it reflects settled social relations. If it is good, it suggests widespread – if not universal – social approval of its practices. It is most readily constituted and observable at a local level, so raising questions about the fungibility of effective local governance, in particular the ways and means of moving from one socio-geopolitical scale to another. </a:t>
            </a:r>
          </a:p>
          <a:p>
            <a:pPr eaLnBrk="1" hangingPunct="1">
              <a:spcBef>
                <a:spcPct val="0"/>
              </a:spcBef>
            </a:pPr>
            <a:endParaRPr lang="en-US" altLang="en-US"/>
          </a:p>
        </p:txBody>
      </p:sp>
      <p:sp>
        <p:nvSpPr>
          <p:cNvPr id="52228" name="Slide Number Placeholder 3">
            <a:extLst>
              <a:ext uri="{FF2B5EF4-FFF2-40B4-BE49-F238E27FC236}">
                <a16:creationId xmlns:a16="http://schemas.microsoft.com/office/drawing/2014/main" id="{ED925BD3-4F1C-62B7-A4CF-828EC9F72C8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785B2A19-23BD-DB4C-B565-8FD9D650DEA8}" type="slidenum">
              <a:rPr lang="en-US" altLang="en-US"/>
              <a:pPr/>
              <a:t>33</a:t>
            </a:fld>
            <a:endParaRPr lang="en-US" altLang="en-US"/>
          </a:p>
        </p:txBody>
      </p:sp>
    </p:spTree>
    <p:extLst>
      <p:ext uri="{BB962C8B-B14F-4D97-AF65-F5344CB8AC3E}">
        <p14:creationId xmlns:p14="http://schemas.microsoft.com/office/powerpoint/2010/main" val="2394976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a:extLst>
              <a:ext uri="{FF2B5EF4-FFF2-40B4-BE49-F238E27FC236}">
                <a16:creationId xmlns:a16="http://schemas.microsoft.com/office/drawing/2014/main" id="{48488758-FAD5-E3AF-6B92-CD1777A6097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a:extLst>
              <a:ext uri="{FF2B5EF4-FFF2-40B4-BE49-F238E27FC236}">
                <a16:creationId xmlns:a16="http://schemas.microsoft.com/office/drawing/2014/main" id="{CA5F9E9B-8604-5A79-59AC-3DF26A78E9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54276" name="Slide Number Placeholder 3">
            <a:extLst>
              <a:ext uri="{FF2B5EF4-FFF2-40B4-BE49-F238E27FC236}">
                <a16:creationId xmlns:a16="http://schemas.microsoft.com/office/drawing/2014/main" id="{36320CAC-0118-EA10-E2A7-D5A46B3F78C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55B65F0F-D43C-314A-B245-4A3672905694}" type="slidenum">
              <a:rPr lang="en-US" altLang="en-US"/>
              <a:pPr/>
              <a:t>34</a:t>
            </a:fld>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a:extLst>
              <a:ext uri="{FF2B5EF4-FFF2-40B4-BE49-F238E27FC236}">
                <a16:creationId xmlns:a16="http://schemas.microsoft.com/office/drawing/2014/main" id="{7356A90B-2D59-7E70-7CBE-9C1CF2F9B4A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Notes Placeholder 2">
            <a:extLst>
              <a:ext uri="{FF2B5EF4-FFF2-40B4-BE49-F238E27FC236}">
                <a16:creationId xmlns:a16="http://schemas.microsoft.com/office/drawing/2014/main" id="{D2B030E9-45D3-7B45-0836-44C62F7BAD0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55300" name="Slide Number Placeholder 3">
            <a:extLst>
              <a:ext uri="{FF2B5EF4-FFF2-40B4-BE49-F238E27FC236}">
                <a16:creationId xmlns:a16="http://schemas.microsoft.com/office/drawing/2014/main" id="{0E47BDC8-7AD0-210F-E55F-C134C901499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ED520D87-90F7-2747-A9FD-B84BBE6E2157}" type="slidenum">
              <a:rPr lang="en-US" altLang="en-US"/>
              <a:pPr/>
              <a:t>35</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A7E8C-614E-EE0E-1D2A-60DE94B591B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DD3C56-E9C1-249C-FA51-411B71EDDD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AE247C-4524-CBF0-9479-9201325D3252}"/>
              </a:ext>
            </a:extLst>
          </p:cNvPr>
          <p:cNvSpPr>
            <a:spLocks noGrp="1"/>
          </p:cNvSpPr>
          <p:nvPr>
            <p:ph type="dt" sz="half" idx="10"/>
          </p:nvPr>
        </p:nvSpPr>
        <p:spPr/>
        <p:txBody>
          <a:bodyPr/>
          <a:lstStyle/>
          <a:p>
            <a:fld id="{0670CDD5-F891-6845-BCE3-0A3E5C1FB78E}" type="datetimeFigureOut">
              <a:rPr lang="en-US" smtClean="0"/>
              <a:t>1/31/26</a:t>
            </a:fld>
            <a:endParaRPr lang="en-US"/>
          </a:p>
        </p:txBody>
      </p:sp>
      <p:sp>
        <p:nvSpPr>
          <p:cNvPr id="5" name="Footer Placeholder 4">
            <a:extLst>
              <a:ext uri="{FF2B5EF4-FFF2-40B4-BE49-F238E27FC236}">
                <a16:creationId xmlns:a16="http://schemas.microsoft.com/office/drawing/2014/main" id="{428DAECE-DED0-9628-19F2-59FC5DDF5D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DF6160-38E1-8ECE-677F-5AEA6A17A959}"/>
              </a:ext>
            </a:extLst>
          </p:cNvPr>
          <p:cNvSpPr>
            <a:spLocks noGrp="1"/>
          </p:cNvSpPr>
          <p:nvPr>
            <p:ph type="sldNum" sz="quarter" idx="12"/>
          </p:nvPr>
        </p:nvSpPr>
        <p:spPr/>
        <p:txBody>
          <a:bodyPr/>
          <a:lstStyle/>
          <a:p>
            <a:fld id="{792C5BDD-CC01-1D41-B41D-30B5CF728A2D}" type="slidenum">
              <a:rPr lang="en-US" smtClean="0"/>
              <a:t>‹#›</a:t>
            </a:fld>
            <a:endParaRPr lang="en-US"/>
          </a:p>
        </p:txBody>
      </p:sp>
    </p:spTree>
    <p:extLst>
      <p:ext uri="{BB962C8B-B14F-4D97-AF65-F5344CB8AC3E}">
        <p14:creationId xmlns:p14="http://schemas.microsoft.com/office/powerpoint/2010/main" val="3836905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32E75-F923-0152-1240-CD147200798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943766-CE6F-4959-3777-57EAA1184C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4A921C-A00A-45CC-751A-79AE10D5A274}"/>
              </a:ext>
            </a:extLst>
          </p:cNvPr>
          <p:cNvSpPr>
            <a:spLocks noGrp="1"/>
          </p:cNvSpPr>
          <p:nvPr>
            <p:ph type="dt" sz="half" idx="10"/>
          </p:nvPr>
        </p:nvSpPr>
        <p:spPr/>
        <p:txBody>
          <a:bodyPr/>
          <a:lstStyle/>
          <a:p>
            <a:fld id="{0670CDD5-F891-6845-BCE3-0A3E5C1FB78E}" type="datetimeFigureOut">
              <a:rPr lang="en-US" smtClean="0"/>
              <a:t>1/31/26</a:t>
            </a:fld>
            <a:endParaRPr lang="en-US"/>
          </a:p>
        </p:txBody>
      </p:sp>
      <p:sp>
        <p:nvSpPr>
          <p:cNvPr id="5" name="Footer Placeholder 4">
            <a:extLst>
              <a:ext uri="{FF2B5EF4-FFF2-40B4-BE49-F238E27FC236}">
                <a16:creationId xmlns:a16="http://schemas.microsoft.com/office/drawing/2014/main" id="{0EEEFC88-1BD4-FA7C-9B17-1854DB6C59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2D2089-9ADD-04E9-30EF-C9651E9E320F}"/>
              </a:ext>
            </a:extLst>
          </p:cNvPr>
          <p:cNvSpPr>
            <a:spLocks noGrp="1"/>
          </p:cNvSpPr>
          <p:nvPr>
            <p:ph type="sldNum" sz="quarter" idx="12"/>
          </p:nvPr>
        </p:nvSpPr>
        <p:spPr/>
        <p:txBody>
          <a:bodyPr/>
          <a:lstStyle/>
          <a:p>
            <a:fld id="{792C5BDD-CC01-1D41-B41D-30B5CF728A2D}" type="slidenum">
              <a:rPr lang="en-US" smtClean="0"/>
              <a:t>‹#›</a:t>
            </a:fld>
            <a:endParaRPr lang="en-US"/>
          </a:p>
        </p:txBody>
      </p:sp>
    </p:spTree>
    <p:extLst>
      <p:ext uri="{BB962C8B-B14F-4D97-AF65-F5344CB8AC3E}">
        <p14:creationId xmlns:p14="http://schemas.microsoft.com/office/powerpoint/2010/main" val="4078019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3C17D6-CF36-2C95-7261-DC7F9A6B818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927983-7D50-A36C-685A-D840B108A40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390DDE-E1FD-D12E-287F-21EBE3ACD673}"/>
              </a:ext>
            </a:extLst>
          </p:cNvPr>
          <p:cNvSpPr>
            <a:spLocks noGrp="1"/>
          </p:cNvSpPr>
          <p:nvPr>
            <p:ph type="dt" sz="half" idx="10"/>
          </p:nvPr>
        </p:nvSpPr>
        <p:spPr/>
        <p:txBody>
          <a:bodyPr/>
          <a:lstStyle/>
          <a:p>
            <a:fld id="{0670CDD5-F891-6845-BCE3-0A3E5C1FB78E}" type="datetimeFigureOut">
              <a:rPr lang="en-US" smtClean="0"/>
              <a:t>1/31/26</a:t>
            </a:fld>
            <a:endParaRPr lang="en-US"/>
          </a:p>
        </p:txBody>
      </p:sp>
      <p:sp>
        <p:nvSpPr>
          <p:cNvPr id="5" name="Footer Placeholder 4">
            <a:extLst>
              <a:ext uri="{FF2B5EF4-FFF2-40B4-BE49-F238E27FC236}">
                <a16:creationId xmlns:a16="http://schemas.microsoft.com/office/drawing/2014/main" id="{42C4EC29-5985-45F0-EBCB-22B2AE0DC5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CC13F1-79B1-4FCA-EC60-9A56A57D3E04}"/>
              </a:ext>
            </a:extLst>
          </p:cNvPr>
          <p:cNvSpPr>
            <a:spLocks noGrp="1"/>
          </p:cNvSpPr>
          <p:nvPr>
            <p:ph type="sldNum" sz="quarter" idx="12"/>
          </p:nvPr>
        </p:nvSpPr>
        <p:spPr/>
        <p:txBody>
          <a:bodyPr/>
          <a:lstStyle/>
          <a:p>
            <a:fld id="{792C5BDD-CC01-1D41-B41D-30B5CF728A2D}" type="slidenum">
              <a:rPr lang="en-US" smtClean="0"/>
              <a:t>‹#›</a:t>
            </a:fld>
            <a:endParaRPr lang="en-US"/>
          </a:p>
        </p:txBody>
      </p:sp>
    </p:spTree>
    <p:extLst>
      <p:ext uri="{BB962C8B-B14F-4D97-AF65-F5344CB8AC3E}">
        <p14:creationId xmlns:p14="http://schemas.microsoft.com/office/powerpoint/2010/main" val="316478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CBBEA-068F-BA53-348C-9C44D9AD90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133CF8-AA46-3741-BF6A-3F4F2DD902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273669-89DA-E94A-4A64-DF103BD6E7D6}"/>
              </a:ext>
            </a:extLst>
          </p:cNvPr>
          <p:cNvSpPr>
            <a:spLocks noGrp="1"/>
          </p:cNvSpPr>
          <p:nvPr>
            <p:ph type="dt" sz="half" idx="10"/>
          </p:nvPr>
        </p:nvSpPr>
        <p:spPr/>
        <p:txBody>
          <a:bodyPr/>
          <a:lstStyle/>
          <a:p>
            <a:fld id="{0670CDD5-F891-6845-BCE3-0A3E5C1FB78E}" type="datetimeFigureOut">
              <a:rPr lang="en-US" smtClean="0"/>
              <a:t>1/31/26</a:t>
            </a:fld>
            <a:endParaRPr lang="en-US"/>
          </a:p>
        </p:txBody>
      </p:sp>
      <p:sp>
        <p:nvSpPr>
          <p:cNvPr id="5" name="Footer Placeholder 4">
            <a:extLst>
              <a:ext uri="{FF2B5EF4-FFF2-40B4-BE49-F238E27FC236}">
                <a16:creationId xmlns:a16="http://schemas.microsoft.com/office/drawing/2014/main" id="{C7544CA8-BFA3-93FF-33C0-F75D9C7788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950000-EF8C-DC9D-C85E-C7404683AD68}"/>
              </a:ext>
            </a:extLst>
          </p:cNvPr>
          <p:cNvSpPr>
            <a:spLocks noGrp="1"/>
          </p:cNvSpPr>
          <p:nvPr>
            <p:ph type="sldNum" sz="quarter" idx="12"/>
          </p:nvPr>
        </p:nvSpPr>
        <p:spPr/>
        <p:txBody>
          <a:bodyPr/>
          <a:lstStyle/>
          <a:p>
            <a:fld id="{792C5BDD-CC01-1D41-B41D-30B5CF728A2D}" type="slidenum">
              <a:rPr lang="en-US" smtClean="0"/>
              <a:t>‹#›</a:t>
            </a:fld>
            <a:endParaRPr lang="en-US"/>
          </a:p>
        </p:txBody>
      </p:sp>
    </p:spTree>
    <p:extLst>
      <p:ext uri="{BB962C8B-B14F-4D97-AF65-F5344CB8AC3E}">
        <p14:creationId xmlns:p14="http://schemas.microsoft.com/office/powerpoint/2010/main" val="41056949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6006F-DE16-7483-32EA-32D00FA230F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34EB2BA-510F-4536-5E96-0DCED36411B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7CBA04C-33BB-85AF-9363-26E8410D98B2}"/>
              </a:ext>
            </a:extLst>
          </p:cNvPr>
          <p:cNvSpPr>
            <a:spLocks noGrp="1"/>
          </p:cNvSpPr>
          <p:nvPr>
            <p:ph type="dt" sz="half" idx="10"/>
          </p:nvPr>
        </p:nvSpPr>
        <p:spPr/>
        <p:txBody>
          <a:bodyPr/>
          <a:lstStyle/>
          <a:p>
            <a:fld id="{0670CDD5-F891-6845-BCE3-0A3E5C1FB78E}" type="datetimeFigureOut">
              <a:rPr lang="en-US" smtClean="0"/>
              <a:t>1/31/26</a:t>
            </a:fld>
            <a:endParaRPr lang="en-US"/>
          </a:p>
        </p:txBody>
      </p:sp>
      <p:sp>
        <p:nvSpPr>
          <p:cNvPr id="5" name="Footer Placeholder 4">
            <a:extLst>
              <a:ext uri="{FF2B5EF4-FFF2-40B4-BE49-F238E27FC236}">
                <a16:creationId xmlns:a16="http://schemas.microsoft.com/office/drawing/2014/main" id="{A1ACF3B0-F6CD-3B76-B1B5-BAECE225D2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A2941-A999-F909-589F-E2BA9A8CB9D7}"/>
              </a:ext>
            </a:extLst>
          </p:cNvPr>
          <p:cNvSpPr>
            <a:spLocks noGrp="1"/>
          </p:cNvSpPr>
          <p:nvPr>
            <p:ph type="sldNum" sz="quarter" idx="12"/>
          </p:nvPr>
        </p:nvSpPr>
        <p:spPr/>
        <p:txBody>
          <a:bodyPr/>
          <a:lstStyle/>
          <a:p>
            <a:fld id="{792C5BDD-CC01-1D41-B41D-30B5CF728A2D}" type="slidenum">
              <a:rPr lang="en-US" smtClean="0"/>
              <a:t>‹#›</a:t>
            </a:fld>
            <a:endParaRPr lang="en-US"/>
          </a:p>
        </p:txBody>
      </p:sp>
    </p:spTree>
    <p:extLst>
      <p:ext uri="{BB962C8B-B14F-4D97-AF65-F5344CB8AC3E}">
        <p14:creationId xmlns:p14="http://schemas.microsoft.com/office/powerpoint/2010/main" val="1763633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37C4A-A0D1-793E-9452-3EA6F27E8E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03B4A9-B671-A049-DAB2-3129A3D041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E42A208-A01E-46B9-52CA-BD0B826232C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5269EF9-EA60-6200-42BE-48BD3F9618EF}"/>
              </a:ext>
            </a:extLst>
          </p:cNvPr>
          <p:cNvSpPr>
            <a:spLocks noGrp="1"/>
          </p:cNvSpPr>
          <p:nvPr>
            <p:ph type="dt" sz="half" idx="10"/>
          </p:nvPr>
        </p:nvSpPr>
        <p:spPr/>
        <p:txBody>
          <a:bodyPr/>
          <a:lstStyle/>
          <a:p>
            <a:fld id="{0670CDD5-F891-6845-BCE3-0A3E5C1FB78E}" type="datetimeFigureOut">
              <a:rPr lang="en-US" smtClean="0"/>
              <a:t>1/31/26</a:t>
            </a:fld>
            <a:endParaRPr lang="en-US"/>
          </a:p>
        </p:txBody>
      </p:sp>
      <p:sp>
        <p:nvSpPr>
          <p:cNvPr id="6" name="Footer Placeholder 5">
            <a:extLst>
              <a:ext uri="{FF2B5EF4-FFF2-40B4-BE49-F238E27FC236}">
                <a16:creationId xmlns:a16="http://schemas.microsoft.com/office/drawing/2014/main" id="{A58FB806-C893-0D12-FE77-8DBBD6EC78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79FA89-DDA4-715F-D7AE-52F3F04F8631}"/>
              </a:ext>
            </a:extLst>
          </p:cNvPr>
          <p:cNvSpPr>
            <a:spLocks noGrp="1"/>
          </p:cNvSpPr>
          <p:nvPr>
            <p:ph type="sldNum" sz="quarter" idx="12"/>
          </p:nvPr>
        </p:nvSpPr>
        <p:spPr/>
        <p:txBody>
          <a:bodyPr/>
          <a:lstStyle/>
          <a:p>
            <a:fld id="{792C5BDD-CC01-1D41-B41D-30B5CF728A2D}" type="slidenum">
              <a:rPr lang="en-US" smtClean="0"/>
              <a:t>‹#›</a:t>
            </a:fld>
            <a:endParaRPr lang="en-US"/>
          </a:p>
        </p:txBody>
      </p:sp>
    </p:spTree>
    <p:extLst>
      <p:ext uri="{BB962C8B-B14F-4D97-AF65-F5344CB8AC3E}">
        <p14:creationId xmlns:p14="http://schemas.microsoft.com/office/powerpoint/2010/main" val="272544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FB92E-0FC9-D876-5409-5AE8E0A2D87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0C19B3-420B-B06F-3854-EFFDCD9F83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D46D63-9356-57AA-8642-1E2BAE4959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7355B53-49C7-9840-F72A-346CD47FE3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BBE55A-9688-4032-87EE-069D2B5DF71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88BB51A-DC6B-1A3B-8081-208960F00FD2}"/>
              </a:ext>
            </a:extLst>
          </p:cNvPr>
          <p:cNvSpPr>
            <a:spLocks noGrp="1"/>
          </p:cNvSpPr>
          <p:nvPr>
            <p:ph type="dt" sz="half" idx="10"/>
          </p:nvPr>
        </p:nvSpPr>
        <p:spPr/>
        <p:txBody>
          <a:bodyPr/>
          <a:lstStyle/>
          <a:p>
            <a:fld id="{0670CDD5-F891-6845-BCE3-0A3E5C1FB78E}" type="datetimeFigureOut">
              <a:rPr lang="en-US" smtClean="0"/>
              <a:t>1/31/26</a:t>
            </a:fld>
            <a:endParaRPr lang="en-US"/>
          </a:p>
        </p:txBody>
      </p:sp>
      <p:sp>
        <p:nvSpPr>
          <p:cNvPr id="8" name="Footer Placeholder 7">
            <a:extLst>
              <a:ext uri="{FF2B5EF4-FFF2-40B4-BE49-F238E27FC236}">
                <a16:creationId xmlns:a16="http://schemas.microsoft.com/office/drawing/2014/main" id="{A566E721-2D90-C597-C33C-14868E74780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9BBFEB6-1C52-7FED-4FAE-3A9A5527C341}"/>
              </a:ext>
            </a:extLst>
          </p:cNvPr>
          <p:cNvSpPr>
            <a:spLocks noGrp="1"/>
          </p:cNvSpPr>
          <p:nvPr>
            <p:ph type="sldNum" sz="quarter" idx="12"/>
          </p:nvPr>
        </p:nvSpPr>
        <p:spPr/>
        <p:txBody>
          <a:bodyPr/>
          <a:lstStyle/>
          <a:p>
            <a:fld id="{792C5BDD-CC01-1D41-B41D-30B5CF728A2D}" type="slidenum">
              <a:rPr lang="en-US" smtClean="0"/>
              <a:t>‹#›</a:t>
            </a:fld>
            <a:endParaRPr lang="en-US"/>
          </a:p>
        </p:txBody>
      </p:sp>
    </p:spTree>
    <p:extLst>
      <p:ext uri="{BB962C8B-B14F-4D97-AF65-F5344CB8AC3E}">
        <p14:creationId xmlns:p14="http://schemas.microsoft.com/office/powerpoint/2010/main" val="2315027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33013-447B-C2D0-382E-E449954762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2485ED0-11E5-A041-C8A6-5585896D132D}"/>
              </a:ext>
            </a:extLst>
          </p:cNvPr>
          <p:cNvSpPr>
            <a:spLocks noGrp="1"/>
          </p:cNvSpPr>
          <p:nvPr>
            <p:ph type="dt" sz="half" idx="10"/>
          </p:nvPr>
        </p:nvSpPr>
        <p:spPr/>
        <p:txBody>
          <a:bodyPr/>
          <a:lstStyle/>
          <a:p>
            <a:fld id="{0670CDD5-F891-6845-BCE3-0A3E5C1FB78E}" type="datetimeFigureOut">
              <a:rPr lang="en-US" smtClean="0"/>
              <a:t>1/31/26</a:t>
            </a:fld>
            <a:endParaRPr lang="en-US"/>
          </a:p>
        </p:txBody>
      </p:sp>
      <p:sp>
        <p:nvSpPr>
          <p:cNvPr id="4" name="Footer Placeholder 3">
            <a:extLst>
              <a:ext uri="{FF2B5EF4-FFF2-40B4-BE49-F238E27FC236}">
                <a16:creationId xmlns:a16="http://schemas.microsoft.com/office/drawing/2014/main" id="{89231414-2862-2719-5E57-5386FE778CC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05250A-FF94-2578-274F-ADA4973EF801}"/>
              </a:ext>
            </a:extLst>
          </p:cNvPr>
          <p:cNvSpPr>
            <a:spLocks noGrp="1"/>
          </p:cNvSpPr>
          <p:nvPr>
            <p:ph type="sldNum" sz="quarter" idx="12"/>
          </p:nvPr>
        </p:nvSpPr>
        <p:spPr/>
        <p:txBody>
          <a:bodyPr/>
          <a:lstStyle/>
          <a:p>
            <a:fld id="{792C5BDD-CC01-1D41-B41D-30B5CF728A2D}" type="slidenum">
              <a:rPr lang="en-US" smtClean="0"/>
              <a:t>‹#›</a:t>
            </a:fld>
            <a:endParaRPr lang="en-US"/>
          </a:p>
        </p:txBody>
      </p:sp>
    </p:spTree>
    <p:extLst>
      <p:ext uri="{BB962C8B-B14F-4D97-AF65-F5344CB8AC3E}">
        <p14:creationId xmlns:p14="http://schemas.microsoft.com/office/powerpoint/2010/main" val="1951117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8DD98C-C047-DF2D-E303-F258065E1FAF}"/>
              </a:ext>
            </a:extLst>
          </p:cNvPr>
          <p:cNvSpPr>
            <a:spLocks noGrp="1"/>
          </p:cNvSpPr>
          <p:nvPr>
            <p:ph type="dt" sz="half" idx="10"/>
          </p:nvPr>
        </p:nvSpPr>
        <p:spPr/>
        <p:txBody>
          <a:bodyPr/>
          <a:lstStyle/>
          <a:p>
            <a:fld id="{0670CDD5-F891-6845-BCE3-0A3E5C1FB78E}" type="datetimeFigureOut">
              <a:rPr lang="en-US" smtClean="0"/>
              <a:t>1/31/26</a:t>
            </a:fld>
            <a:endParaRPr lang="en-US"/>
          </a:p>
        </p:txBody>
      </p:sp>
      <p:sp>
        <p:nvSpPr>
          <p:cNvPr id="3" name="Footer Placeholder 2">
            <a:extLst>
              <a:ext uri="{FF2B5EF4-FFF2-40B4-BE49-F238E27FC236}">
                <a16:creationId xmlns:a16="http://schemas.microsoft.com/office/drawing/2014/main" id="{DE4F81FB-254B-7AE3-7F0D-6E5F334DD0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7A6879-BB64-DE55-702D-7307ED83ACD4}"/>
              </a:ext>
            </a:extLst>
          </p:cNvPr>
          <p:cNvSpPr>
            <a:spLocks noGrp="1"/>
          </p:cNvSpPr>
          <p:nvPr>
            <p:ph type="sldNum" sz="quarter" idx="12"/>
          </p:nvPr>
        </p:nvSpPr>
        <p:spPr/>
        <p:txBody>
          <a:bodyPr/>
          <a:lstStyle/>
          <a:p>
            <a:fld id="{792C5BDD-CC01-1D41-B41D-30B5CF728A2D}" type="slidenum">
              <a:rPr lang="en-US" smtClean="0"/>
              <a:t>‹#›</a:t>
            </a:fld>
            <a:endParaRPr lang="en-US"/>
          </a:p>
        </p:txBody>
      </p:sp>
    </p:spTree>
    <p:extLst>
      <p:ext uri="{BB962C8B-B14F-4D97-AF65-F5344CB8AC3E}">
        <p14:creationId xmlns:p14="http://schemas.microsoft.com/office/powerpoint/2010/main" val="3545958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40B57-12DC-B95E-C2A2-43A37CA01C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0EF7524-3C84-4DFB-28A6-53DDC12BFC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2559BBB-F8FA-7C98-7E20-35758A6E5B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B8E66E-3024-7C32-FC95-E884DED3D616}"/>
              </a:ext>
            </a:extLst>
          </p:cNvPr>
          <p:cNvSpPr>
            <a:spLocks noGrp="1"/>
          </p:cNvSpPr>
          <p:nvPr>
            <p:ph type="dt" sz="half" idx="10"/>
          </p:nvPr>
        </p:nvSpPr>
        <p:spPr/>
        <p:txBody>
          <a:bodyPr/>
          <a:lstStyle/>
          <a:p>
            <a:fld id="{0670CDD5-F891-6845-BCE3-0A3E5C1FB78E}" type="datetimeFigureOut">
              <a:rPr lang="en-US" smtClean="0"/>
              <a:t>1/31/26</a:t>
            </a:fld>
            <a:endParaRPr lang="en-US"/>
          </a:p>
        </p:txBody>
      </p:sp>
      <p:sp>
        <p:nvSpPr>
          <p:cNvPr id="6" name="Footer Placeholder 5">
            <a:extLst>
              <a:ext uri="{FF2B5EF4-FFF2-40B4-BE49-F238E27FC236}">
                <a16:creationId xmlns:a16="http://schemas.microsoft.com/office/drawing/2014/main" id="{4B1A9392-25CE-B6CD-F326-A51CDEB194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180C5F-CF49-E671-E6E0-B715E6A92972}"/>
              </a:ext>
            </a:extLst>
          </p:cNvPr>
          <p:cNvSpPr>
            <a:spLocks noGrp="1"/>
          </p:cNvSpPr>
          <p:nvPr>
            <p:ph type="sldNum" sz="quarter" idx="12"/>
          </p:nvPr>
        </p:nvSpPr>
        <p:spPr/>
        <p:txBody>
          <a:bodyPr/>
          <a:lstStyle/>
          <a:p>
            <a:fld id="{792C5BDD-CC01-1D41-B41D-30B5CF728A2D}" type="slidenum">
              <a:rPr lang="en-US" smtClean="0"/>
              <a:t>‹#›</a:t>
            </a:fld>
            <a:endParaRPr lang="en-US"/>
          </a:p>
        </p:txBody>
      </p:sp>
    </p:spTree>
    <p:extLst>
      <p:ext uri="{BB962C8B-B14F-4D97-AF65-F5344CB8AC3E}">
        <p14:creationId xmlns:p14="http://schemas.microsoft.com/office/powerpoint/2010/main" val="38206463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C5754-5089-4F60-56C8-E76F7E26B2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830DA7-6DAD-8390-D0E6-191785CC3D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61629C-59D0-BC6B-4906-2190DAEDFE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6372AF-ECD1-65DA-87EC-6002E7A6E6D0}"/>
              </a:ext>
            </a:extLst>
          </p:cNvPr>
          <p:cNvSpPr>
            <a:spLocks noGrp="1"/>
          </p:cNvSpPr>
          <p:nvPr>
            <p:ph type="dt" sz="half" idx="10"/>
          </p:nvPr>
        </p:nvSpPr>
        <p:spPr/>
        <p:txBody>
          <a:bodyPr/>
          <a:lstStyle/>
          <a:p>
            <a:fld id="{0670CDD5-F891-6845-BCE3-0A3E5C1FB78E}" type="datetimeFigureOut">
              <a:rPr lang="en-US" smtClean="0"/>
              <a:t>1/31/26</a:t>
            </a:fld>
            <a:endParaRPr lang="en-US"/>
          </a:p>
        </p:txBody>
      </p:sp>
      <p:sp>
        <p:nvSpPr>
          <p:cNvPr id="6" name="Footer Placeholder 5">
            <a:extLst>
              <a:ext uri="{FF2B5EF4-FFF2-40B4-BE49-F238E27FC236}">
                <a16:creationId xmlns:a16="http://schemas.microsoft.com/office/drawing/2014/main" id="{D5090E45-B914-1499-408B-8D17AFB90C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F9B440-C760-ED7F-6BF3-77F1AC0E2C6A}"/>
              </a:ext>
            </a:extLst>
          </p:cNvPr>
          <p:cNvSpPr>
            <a:spLocks noGrp="1"/>
          </p:cNvSpPr>
          <p:nvPr>
            <p:ph type="sldNum" sz="quarter" idx="12"/>
          </p:nvPr>
        </p:nvSpPr>
        <p:spPr/>
        <p:txBody>
          <a:bodyPr/>
          <a:lstStyle/>
          <a:p>
            <a:fld id="{792C5BDD-CC01-1D41-B41D-30B5CF728A2D}" type="slidenum">
              <a:rPr lang="en-US" smtClean="0"/>
              <a:t>‹#›</a:t>
            </a:fld>
            <a:endParaRPr lang="en-US"/>
          </a:p>
        </p:txBody>
      </p:sp>
    </p:spTree>
    <p:extLst>
      <p:ext uri="{BB962C8B-B14F-4D97-AF65-F5344CB8AC3E}">
        <p14:creationId xmlns:p14="http://schemas.microsoft.com/office/powerpoint/2010/main" val="27761038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30EB88-E335-6118-06CE-015BBB17D5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809D3E0-5956-C852-6099-35B57CFEB0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EA2610-C5C4-7933-9D25-E8A7799C1E6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670CDD5-F891-6845-BCE3-0A3E5C1FB78E}" type="datetimeFigureOut">
              <a:rPr lang="en-US" smtClean="0"/>
              <a:t>1/31/26</a:t>
            </a:fld>
            <a:endParaRPr lang="en-US"/>
          </a:p>
        </p:txBody>
      </p:sp>
      <p:sp>
        <p:nvSpPr>
          <p:cNvPr id="5" name="Footer Placeholder 4">
            <a:extLst>
              <a:ext uri="{FF2B5EF4-FFF2-40B4-BE49-F238E27FC236}">
                <a16:creationId xmlns:a16="http://schemas.microsoft.com/office/drawing/2014/main" id="{25164CDA-77EE-F5E1-DDED-1435C7FA9D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4D47D19-183D-EEFB-2AC4-F38CF8BD719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92C5BDD-CC01-1D41-B41D-30B5CF728A2D}" type="slidenum">
              <a:rPr lang="en-US" smtClean="0"/>
              <a:t>‹#›</a:t>
            </a:fld>
            <a:endParaRPr lang="en-US"/>
          </a:p>
        </p:txBody>
      </p:sp>
    </p:spTree>
    <p:extLst>
      <p:ext uri="{BB962C8B-B14F-4D97-AF65-F5344CB8AC3E}">
        <p14:creationId xmlns:p14="http://schemas.microsoft.com/office/powerpoint/2010/main" val="91374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natural-resources.canada.ca/"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sdgs.un.org/goals" TargetMode="External"/><Relationship Id="rId2" Type="http://schemas.openxmlformats.org/officeDocument/2006/relationships/hyperlink" Target="https://www.google.com/search?q=Our+Common+Future&amp;rlz=1C5CHFA_enCA777CA778&amp;oq=bruntland+defi&amp;gs_lcrp=EgZjaHJvbWUqCwgBEAAYChgLGIAEMgYIABBFGDkyCwgBEAAYChgLGIAEMgsIAhAAGAoYCxiABDILCAMQABgKGAsYgAQyCwgEEAAYChgLGIAEMg0IBRAAGIYDGIAEGIoFMg0IBhAAGIYDGIAEGIoFMg0IBxAAGIYDGIAEGIoFMgcICBAAGO8FMgoICRAAGIAEGKIE0gEINjQyOWowajeoAgiwAgHxBZSMxtiH6tBt&amp;sourceid=chrome&amp;ie=UTF-8&amp;ved=2ahUKEwjepMHmwYmSAxUUl4kEHfcbBvEQgK4QegYIAQgAEAM" TargetMode="Externa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2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Floating Numbers And Letters On Top Of A Book">
            <a:extLst>
              <a:ext uri="{FF2B5EF4-FFF2-40B4-BE49-F238E27FC236}">
                <a16:creationId xmlns:a16="http://schemas.microsoft.com/office/drawing/2014/main" id="{9DE9AB52-029B-B8C1-5E8C-70E0B47E5BA4}"/>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a:fillRect/>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E3D0E4-DBAC-F9DF-5BD7-2053ACC85444}"/>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Study Guide</a:t>
            </a:r>
          </a:p>
        </p:txBody>
      </p:sp>
      <p:sp>
        <p:nvSpPr>
          <p:cNvPr id="3" name="Subtitle 2">
            <a:extLst>
              <a:ext uri="{FF2B5EF4-FFF2-40B4-BE49-F238E27FC236}">
                <a16:creationId xmlns:a16="http://schemas.microsoft.com/office/drawing/2014/main" id="{13759F49-7556-B307-3F7B-48EEA5835F83}"/>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fontScale="70000" lnSpcReduction="20000"/>
          </a:bodyPr>
          <a:lstStyle/>
          <a:p>
            <a:r>
              <a:rPr lang="en-US" dirty="0">
                <a:solidFill>
                  <a:srgbClr val="FFFFFF"/>
                </a:solidFill>
              </a:rPr>
              <a:t>Introduction to Natural Resources Management</a:t>
            </a:r>
          </a:p>
          <a:p>
            <a:r>
              <a:rPr lang="en-US" dirty="0">
                <a:solidFill>
                  <a:srgbClr val="FFFFFF"/>
                </a:solidFill>
              </a:rPr>
              <a:t>GENS/GENV 2101</a:t>
            </a:r>
          </a:p>
          <a:p>
            <a:r>
              <a:rPr lang="en-US" dirty="0">
                <a:solidFill>
                  <a:srgbClr val="FFFFFF"/>
                </a:solidFill>
              </a:rPr>
              <a:t>Larry A. Swatuk, </a:t>
            </a:r>
            <a:r>
              <a:rPr lang="en-US" dirty="0" err="1">
                <a:solidFill>
                  <a:srgbClr val="FFFFFF"/>
                </a:solidFill>
              </a:rPr>
              <a:t>Phd</a:t>
            </a:r>
            <a:endParaRPr lang="en-US" dirty="0">
              <a:solidFill>
                <a:srgbClr val="FFFFFF"/>
              </a:solidFill>
            </a:endParaRPr>
          </a:p>
          <a:p>
            <a:r>
              <a:rPr lang="en-US" dirty="0">
                <a:solidFill>
                  <a:srgbClr val="FFFFFF"/>
                </a:solidFill>
              </a:rPr>
              <a:t>Instructor</a:t>
            </a:r>
          </a:p>
        </p:txBody>
      </p:sp>
    </p:spTree>
    <p:extLst>
      <p:ext uri="{BB962C8B-B14F-4D97-AF65-F5344CB8AC3E}">
        <p14:creationId xmlns:p14="http://schemas.microsoft.com/office/powerpoint/2010/main" val="2619463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362293-4087-281C-463C-83ABBAB73BBF}"/>
              </a:ext>
            </a:extLst>
          </p:cNvPr>
          <p:cNvSpPr>
            <a:spLocks noGrp="1"/>
          </p:cNvSpPr>
          <p:nvPr>
            <p:ph type="title"/>
          </p:nvPr>
        </p:nvSpPr>
        <p:spPr>
          <a:xfrm>
            <a:off x="640080" y="325369"/>
            <a:ext cx="4368602" cy="1956841"/>
          </a:xfrm>
        </p:spPr>
        <p:txBody>
          <a:bodyPr anchor="b">
            <a:normAutofit/>
          </a:bodyPr>
          <a:lstStyle/>
          <a:p>
            <a:r>
              <a:rPr lang="en-US" sz="5400"/>
              <a:t>Different Perspectives</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06865AD-C75F-626F-84FA-46FE537F6050}"/>
              </a:ext>
            </a:extLst>
          </p:cNvPr>
          <p:cNvSpPr>
            <a:spLocks noGrp="1"/>
          </p:cNvSpPr>
          <p:nvPr>
            <p:ph idx="1"/>
          </p:nvPr>
        </p:nvSpPr>
        <p:spPr>
          <a:xfrm>
            <a:off x="640080" y="2872899"/>
            <a:ext cx="4243589" cy="3320668"/>
          </a:xfrm>
        </p:spPr>
        <p:txBody>
          <a:bodyPr>
            <a:normAutofit/>
          </a:bodyPr>
          <a:lstStyle/>
          <a:p>
            <a:r>
              <a:rPr lang="en-US" sz="2000" dirty="0"/>
              <a:t>Ecocentric (system-</a:t>
            </a:r>
            <a:r>
              <a:rPr lang="en-US" sz="2000"/>
              <a:t>centred</a:t>
            </a:r>
            <a:r>
              <a:rPr lang="en-US" sz="2000" dirty="0"/>
              <a:t> value system)</a:t>
            </a:r>
          </a:p>
          <a:p>
            <a:pPr lvl="1"/>
            <a:r>
              <a:rPr lang="en-CA" sz="2000" b="1" dirty="0"/>
              <a:t>Natural resources</a:t>
            </a:r>
            <a:r>
              <a:rPr lang="en-CA" sz="2000" dirty="0"/>
              <a:t> are </a:t>
            </a:r>
            <a:r>
              <a:rPr lang="en-CA" sz="2000" b="1" dirty="0"/>
              <a:t>interdependent components of ecological systems—living and non-living—that together sustain the integrity, resilience, and functioning of the Earth’s life-support systems</a:t>
            </a:r>
            <a:r>
              <a:rPr lang="en-CA" sz="2000" dirty="0"/>
              <a:t>, of which humans are a part.</a:t>
            </a:r>
            <a:endParaRPr lang="en-US" sz="2000" dirty="0"/>
          </a:p>
        </p:txBody>
      </p:sp>
      <p:pic>
        <p:nvPicPr>
          <p:cNvPr id="5" name="Picture 4" descr="A river flowing through a forest&#10;&#10;AI-generated content may be incorrect.">
            <a:extLst>
              <a:ext uri="{FF2B5EF4-FFF2-40B4-BE49-F238E27FC236}">
                <a16:creationId xmlns:a16="http://schemas.microsoft.com/office/drawing/2014/main" id="{52CAC3AD-65D7-D56E-0911-48321E83D63C}"/>
              </a:ext>
            </a:extLst>
          </p:cNvPr>
          <p:cNvPicPr>
            <a:picLocks noChangeAspect="1"/>
          </p:cNvPicPr>
          <p:nvPr/>
        </p:nvPicPr>
        <p:blipFill>
          <a:blip r:embed="rId2"/>
          <a:srcRect l="15348" r="17699" b="-1"/>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846341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1D5572-54FE-8BAB-0616-4183CD38D593}"/>
              </a:ext>
            </a:extLst>
          </p:cNvPr>
          <p:cNvSpPr>
            <a:spLocks noGrp="1"/>
          </p:cNvSpPr>
          <p:nvPr>
            <p:ph type="title"/>
          </p:nvPr>
        </p:nvSpPr>
        <p:spPr>
          <a:xfrm>
            <a:off x="640080" y="325369"/>
            <a:ext cx="4368602" cy="1956841"/>
          </a:xfrm>
        </p:spPr>
        <p:txBody>
          <a:bodyPr anchor="b">
            <a:normAutofit/>
          </a:bodyPr>
          <a:lstStyle/>
          <a:p>
            <a:r>
              <a:rPr lang="en-US" sz="5400"/>
              <a:t>Different Perspectives</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DD19171-CF8C-B660-F0F1-C97EF961642A}"/>
              </a:ext>
            </a:extLst>
          </p:cNvPr>
          <p:cNvSpPr>
            <a:spLocks noGrp="1"/>
          </p:cNvSpPr>
          <p:nvPr>
            <p:ph idx="1"/>
          </p:nvPr>
        </p:nvSpPr>
        <p:spPr>
          <a:xfrm>
            <a:off x="640080" y="2872899"/>
            <a:ext cx="4243589" cy="3320668"/>
          </a:xfrm>
        </p:spPr>
        <p:txBody>
          <a:bodyPr>
            <a:normAutofit/>
          </a:bodyPr>
          <a:lstStyle/>
          <a:p>
            <a:r>
              <a:rPr lang="en-US" sz="2000" dirty="0"/>
              <a:t>Biocentric (life-</a:t>
            </a:r>
            <a:r>
              <a:rPr lang="en-US" sz="2000"/>
              <a:t>centred</a:t>
            </a:r>
            <a:r>
              <a:rPr lang="en-US" sz="2000" dirty="0"/>
              <a:t> value system)</a:t>
            </a:r>
          </a:p>
          <a:p>
            <a:pPr lvl="1"/>
            <a:r>
              <a:rPr lang="en-CA" sz="2000" b="1" dirty="0"/>
              <a:t>Natural resources</a:t>
            </a:r>
            <a:r>
              <a:rPr lang="en-CA" sz="2000" dirty="0"/>
              <a:t> are </a:t>
            </a:r>
            <a:r>
              <a:rPr lang="en-CA" sz="2000" b="1" dirty="0"/>
              <a:t>living organisms and ecological processes that sustain life, each possessing intrinsic value independent of human use</a:t>
            </a:r>
            <a:r>
              <a:rPr lang="en-CA" sz="2000" dirty="0"/>
              <a:t>, with humans regarded as one species among many.</a:t>
            </a:r>
            <a:endParaRPr lang="en-US" sz="2000" dirty="0"/>
          </a:p>
        </p:txBody>
      </p:sp>
      <p:pic>
        <p:nvPicPr>
          <p:cNvPr id="5" name="Picture 4" descr="A river flowing through a forest&#10;&#10;AI-generated content may be incorrect.">
            <a:extLst>
              <a:ext uri="{FF2B5EF4-FFF2-40B4-BE49-F238E27FC236}">
                <a16:creationId xmlns:a16="http://schemas.microsoft.com/office/drawing/2014/main" id="{E6051DB6-C10D-B29C-57EE-9B2C8520B1C9}"/>
              </a:ext>
            </a:extLst>
          </p:cNvPr>
          <p:cNvPicPr>
            <a:picLocks noChangeAspect="1"/>
          </p:cNvPicPr>
          <p:nvPr/>
        </p:nvPicPr>
        <p:blipFill>
          <a:blip r:embed="rId2"/>
          <a:srcRect t="14509" r="-1" b="18942"/>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800942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people in rafts on a river&#10;&#10;AI-generated content may be incorrect.">
            <a:extLst>
              <a:ext uri="{FF2B5EF4-FFF2-40B4-BE49-F238E27FC236}">
                <a16:creationId xmlns:a16="http://schemas.microsoft.com/office/drawing/2014/main" id="{7F72AA94-481E-8663-5B3B-E6200FF30BAC}"/>
              </a:ext>
            </a:extLst>
          </p:cNvPr>
          <p:cNvPicPr>
            <a:picLocks noChangeAspect="1"/>
          </p:cNvPicPr>
          <p:nvPr/>
        </p:nvPicPr>
        <p:blipFill>
          <a:blip r:embed="rId2"/>
          <a:srcRect l="5884" r="-1" b="-1"/>
          <a:stretch>
            <a:fillRect/>
          </a:stretch>
        </p:blipFill>
        <p:spPr>
          <a:xfrm>
            <a:off x="2522356"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1DA705-FF33-9B03-AEE0-211E68B022E5}"/>
              </a:ext>
            </a:extLst>
          </p:cNvPr>
          <p:cNvSpPr>
            <a:spLocks noGrp="1"/>
          </p:cNvSpPr>
          <p:nvPr>
            <p:ph type="title"/>
          </p:nvPr>
        </p:nvSpPr>
        <p:spPr>
          <a:xfrm>
            <a:off x="838200" y="365125"/>
            <a:ext cx="3822189" cy="1899912"/>
          </a:xfrm>
        </p:spPr>
        <p:txBody>
          <a:bodyPr>
            <a:normAutofit/>
          </a:bodyPr>
          <a:lstStyle/>
          <a:p>
            <a:r>
              <a:rPr lang="en-US" sz="4000"/>
              <a:t>Different Perspectives</a:t>
            </a:r>
          </a:p>
        </p:txBody>
      </p:sp>
      <p:sp>
        <p:nvSpPr>
          <p:cNvPr id="3" name="Content Placeholder 2">
            <a:extLst>
              <a:ext uri="{FF2B5EF4-FFF2-40B4-BE49-F238E27FC236}">
                <a16:creationId xmlns:a16="http://schemas.microsoft.com/office/drawing/2014/main" id="{670E7E86-F090-BD74-C591-AFF78D1D56F2}"/>
              </a:ext>
            </a:extLst>
          </p:cNvPr>
          <p:cNvSpPr>
            <a:spLocks noGrp="1"/>
          </p:cNvSpPr>
          <p:nvPr>
            <p:ph idx="1"/>
          </p:nvPr>
        </p:nvSpPr>
        <p:spPr>
          <a:xfrm>
            <a:off x="838200" y="2434201"/>
            <a:ext cx="3822189" cy="3742762"/>
          </a:xfrm>
        </p:spPr>
        <p:txBody>
          <a:bodyPr>
            <a:normAutofit/>
          </a:bodyPr>
          <a:lstStyle/>
          <a:p>
            <a:r>
              <a:rPr lang="en-US" sz="2000" dirty="0"/>
              <a:t>Anthropocentic (human-</a:t>
            </a:r>
            <a:r>
              <a:rPr lang="en-US" sz="2000"/>
              <a:t>centred</a:t>
            </a:r>
            <a:r>
              <a:rPr lang="en-US" sz="2000" dirty="0"/>
              <a:t> value system)</a:t>
            </a:r>
          </a:p>
          <a:p>
            <a:pPr lvl="1"/>
            <a:r>
              <a:rPr lang="en-US" sz="2000" dirty="0"/>
              <a:t> </a:t>
            </a:r>
            <a:r>
              <a:rPr lang="en-CA" sz="2000" b="1" dirty="0"/>
              <a:t>Natural resources</a:t>
            </a:r>
            <a:r>
              <a:rPr lang="en-CA" sz="2000" dirty="0"/>
              <a:t> are </a:t>
            </a:r>
            <a:r>
              <a:rPr lang="en-CA" sz="2000" b="1" dirty="0"/>
              <a:t>components of the natural environment that humans value, appropriate, or manage for human needs and purposes</a:t>
            </a:r>
            <a:r>
              <a:rPr lang="en-CA" sz="2000" dirty="0"/>
              <a:t>, including economic production, livelihoods, security, and well-being.</a:t>
            </a:r>
            <a:endParaRPr lang="en-US" sz="2000" dirty="0"/>
          </a:p>
        </p:txBody>
      </p:sp>
    </p:spTree>
    <p:extLst>
      <p:ext uri="{BB962C8B-B14F-4D97-AF65-F5344CB8AC3E}">
        <p14:creationId xmlns:p14="http://schemas.microsoft.com/office/powerpoint/2010/main" val="382609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E4828E-7E82-D482-6B79-108318E6A9DA}"/>
              </a:ext>
            </a:extLst>
          </p:cNvPr>
          <p:cNvSpPr>
            <a:spLocks noGrp="1"/>
          </p:cNvSpPr>
          <p:nvPr>
            <p:ph type="title"/>
          </p:nvPr>
        </p:nvSpPr>
        <p:spPr>
          <a:xfrm>
            <a:off x="640080" y="325369"/>
            <a:ext cx="4368602" cy="1956841"/>
          </a:xfrm>
        </p:spPr>
        <p:txBody>
          <a:bodyPr anchor="b">
            <a:normAutofit/>
          </a:bodyPr>
          <a:lstStyle/>
          <a:p>
            <a:r>
              <a:rPr lang="en-US" sz="5400"/>
              <a:t>Crucial Insight for NRM</a:t>
            </a:r>
          </a:p>
        </p:txBody>
      </p:sp>
      <p:sp>
        <p:nvSpPr>
          <p:cNvPr id="205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5DA1689-AF48-9857-44A2-0F152904E307}"/>
              </a:ext>
            </a:extLst>
          </p:cNvPr>
          <p:cNvSpPr>
            <a:spLocks noGrp="1"/>
          </p:cNvSpPr>
          <p:nvPr>
            <p:ph idx="1"/>
          </p:nvPr>
        </p:nvSpPr>
        <p:spPr>
          <a:xfrm>
            <a:off x="640080" y="2872899"/>
            <a:ext cx="4243589" cy="3320668"/>
          </a:xfrm>
        </p:spPr>
        <p:txBody>
          <a:bodyPr>
            <a:normAutofit/>
          </a:bodyPr>
          <a:lstStyle/>
          <a:p>
            <a:r>
              <a:rPr lang="en-CA" sz="1700" dirty="0"/>
              <a:t>In </a:t>
            </a:r>
            <a:r>
              <a:rPr lang="en-CA" sz="1700" b="1" dirty="0"/>
              <a:t>real-world natural resource management</a:t>
            </a:r>
            <a:r>
              <a:rPr lang="en-CA" sz="1700" dirty="0"/>
              <a:t>, policies often </a:t>
            </a:r>
            <a:r>
              <a:rPr lang="en-CA" sz="1700" i="1" dirty="0"/>
              <a:t>blend</a:t>
            </a:r>
            <a:r>
              <a:rPr lang="en-CA" sz="1700" dirty="0"/>
              <a:t> these perspectives:</a:t>
            </a:r>
          </a:p>
          <a:p>
            <a:pPr lvl="1"/>
            <a:r>
              <a:rPr lang="en-CA" sz="1700" dirty="0"/>
              <a:t>Anthropocentric logic dominates </a:t>
            </a:r>
            <a:r>
              <a:rPr lang="en-CA" sz="1700" b="1" dirty="0"/>
              <a:t>law, economics, and permitting</a:t>
            </a:r>
            <a:endParaRPr lang="en-CA" sz="1700" dirty="0"/>
          </a:p>
          <a:p>
            <a:pPr lvl="1"/>
            <a:r>
              <a:rPr lang="en-CA" sz="1700" dirty="0"/>
              <a:t>Biocentric values surface in </a:t>
            </a:r>
            <a:r>
              <a:rPr lang="en-CA" sz="1700" b="1" dirty="0"/>
              <a:t>species-at-risk and animal welfare</a:t>
            </a:r>
            <a:endParaRPr lang="en-CA" sz="1700" dirty="0"/>
          </a:p>
          <a:p>
            <a:pPr lvl="1"/>
            <a:r>
              <a:rPr lang="en-CA" sz="1700"/>
              <a:t>Ecocentric</a:t>
            </a:r>
            <a:r>
              <a:rPr lang="en-CA" sz="1700" dirty="0"/>
              <a:t> thinking underpins </a:t>
            </a:r>
            <a:r>
              <a:rPr lang="en-CA" sz="1700" b="1" dirty="0"/>
              <a:t>ecosystem-based management, watershed planning, and resilience frameworks</a:t>
            </a:r>
            <a:endParaRPr lang="en-CA" sz="1700" dirty="0"/>
          </a:p>
          <a:p>
            <a:endParaRPr lang="en-US" sz="1700" dirty="0"/>
          </a:p>
        </p:txBody>
      </p:sp>
      <p:pic>
        <p:nvPicPr>
          <p:cNvPr id="2050" name="Picture 2" descr="The good, the bad, and the ugly in palm oil (commentary)">
            <a:extLst>
              <a:ext uri="{FF2B5EF4-FFF2-40B4-BE49-F238E27FC236}">
                <a16:creationId xmlns:a16="http://schemas.microsoft.com/office/drawing/2014/main" id="{79AB2F76-5E5B-71DC-1167-6B183DB400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9420" r="13627" b="-1"/>
          <a:stretch>
            <a:fillRect/>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6515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8E54F9-849C-4865-8C5E-FD967B81D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91AE6B3-1D2D-4C67-A4DB-888635B52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53A3F37-7534-2A76-FD9B-0CDA79B5D493}"/>
              </a:ext>
            </a:extLst>
          </p:cNvPr>
          <p:cNvSpPr>
            <a:spLocks noGrp="1"/>
          </p:cNvSpPr>
          <p:nvPr>
            <p:ph type="title"/>
          </p:nvPr>
        </p:nvSpPr>
        <p:spPr>
          <a:xfrm>
            <a:off x="1524000" y="929452"/>
            <a:ext cx="9144000" cy="2526738"/>
          </a:xfrm>
        </p:spPr>
        <p:txBody>
          <a:bodyPr vert="horz" lIns="91440" tIns="45720" rIns="91440" bIns="45720" rtlCol="0" anchor="b">
            <a:normAutofit/>
          </a:bodyPr>
          <a:lstStyle/>
          <a:p>
            <a:pPr algn="ctr"/>
            <a:r>
              <a:rPr lang="en-US" sz="6600" kern="1200">
                <a:solidFill>
                  <a:srgbClr val="FFFFFF"/>
                </a:solidFill>
                <a:latin typeface="+mj-lt"/>
                <a:ea typeface="+mj-ea"/>
                <a:cs typeface="+mj-cs"/>
              </a:rPr>
              <a:t>Class 3</a:t>
            </a:r>
          </a:p>
        </p:txBody>
      </p:sp>
      <p:sp>
        <p:nvSpPr>
          <p:cNvPr id="12" name="sketch line">
            <a:extLst>
              <a:ext uri="{FF2B5EF4-FFF2-40B4-BE49-F238E27FC236}">
                <a16:creationId xmlns:a16="http://schemas.microsoft.com/office/drawing/2014/main" id="{6D080EC2-42B5-4E04-BBF7-F0BC5CB7C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35665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29724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9F28D-170E-09A1-FF47-F73A62214043}"/>
              </a:ext>
            </a:extLst>
          </p:cNvPr>
          <p:cNvSpPr>
            <a:spLocks noGrp="1"/>
          </p:cNvSpPr>
          <p:nvPr>
            <p:ph type="title"/>
          </p:nvPr>
        </p:nvSpPr>
        <p:spPr/>
        <p:txBody>
          <a:bodyPr/>
          <a:lstStyle/>
          <a:p>
            <a:pPr algn="ctr"/>
            <a:r>
              <a:rPr lang="en-US" dirty="0"/>
              <a:t>Stakeholder Mapping</a:t>
            </a:r>
          </a:p>
        </p:txBody>
      </p:sp>
      <p:sp>
        <p:nvSpPr>
          <p:cNvPr id="3" name="Content Placeholder 2">
            <a:extLst>
              <a:ext uri="{FF2B5EF4-FFF2-40B4-BE49-F238E27FC236}">
                <a16:creationId xmlns:a16="http://schemas.microsoft.com/office/drawing/2014/main" id="{EAC9DE23-62B9-50A7-E177-6885B18AF7E3}"/>
              </a:ext>
            </a:extLst>
          </p:cNvPr>
          <p:cNvSpPr>
            <a:spLocks noGrp="1"/>
          </p:cNvSpPr>
          <p:nvPr>
            <p:ph idx="1"/>
          </p:nvPr>
        </p:nvSpPr>
        <p:spPr/>
        <p:txBody>
          <a:bodyPr>
            <a:normAutofit fontScale="92500"/>
          </a:bodyPr>
          <a:lstStyle/>
          <a:p>
            <a:r>
              <a:rPr lang="en-CA" b="1" dirty="0"/>
              <a:t>Stakeholder mapping is the systematic identification, characterization, and analysis of all actors who affect, are affected by, or have authority, knowledge, or interests related to natural resource management decisions, in order to design legitimate, effective, and durable policy and planning processes.</a:t>
            </a:r>
            <a:endParaRPr lang="en-CA" dirty="0"/>
          </a:p>
          <a:p>
            <a:r>
              <a:rPr lang="en-CA" dirty="0"/>
              <a:t>In natural resource management, stakeholder mapping is </a:t>
            </a:r>
            <a:r>
              <a:rPr lang="en-CA" b="1" dirty="0"/>
              <a:t>foundational</a:t>
            </a:r>
            <a:r>
              <a:rPr lang="en-CA" dirty="0"/>
              <a:t> because resources are:</a:t>
            </a:r>
          </a:p>
          <a:p>
            <a:pPr lvl="1"/>
            <a:r>
              <a:rPr lang="en-CA" b="1" dirty="0"/>
              <a:t>Shared across space and time</a:t>
            </a:r>
            <a:endParaRPr lang="en-CA" dirty="0"/>
          </a:p>
          <a:p>
            <a:pPr lvl="1"/>
            <a:r>
              <a:rPr lang="en-CA" b="1" dirty="0"/>
              <a:t>Governed by multiple authorities</a:t>
            </a:r>
            <a:endParaRPr lang="en-CA" dirty="0"/>
          </a:p>
          <a:p>
            <a:pPr lvl="1"/>
            <a:r>
              <a:rPr lang="en-CA" b="1" dirty="0"/>
              <a:t>Embedded in social, cultural, ecological, and economic systems</a:t>
            </a:r>
            <a:endParaRPr lang="en-CA" dirty="0"/>
          </a:p>
          <a:p>
            <a:pPr lvl="1"/>
            <a:r>
              <a:rPr lang="en-CA" b="1" dirty="0"/>
              <a:t>Sites of power, inequality, and conflict</a:t>
            </a:r>
            <a:endParaRPr lang="en-CA" dirty="0"/>
          </a:p>
          <a:p>
            <a:endParaRPr lang="en-US" dirty="0"/>
          </a:p>
        </p:txBody>
      </p:sp>
    </p:spTree>
    <p:extLst>
      <p:ext uri="{BB962C8B-B14F-4D97-AF65-F5344CB8AC3E}">
        <p14:creationId xmlns:p14="http://schemas.microsoft.com/office/powerpoint/2010/main" val="36290196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6" name="Picture 2" descr="Concentric Circles"/>
          <p:cNvPicPr>
            <a:picLocks noChangeAspect="1" noChangeArrowheads="1"/>
          </p:cNvPicPr>
          <p:nvPr/>
        </p:nvPicPr>
        <p:blipFill>
          <a:blip r:embed="rId3" cstate="print"/>
          <a:srcRect/>
          <a:stretch>
            <a:fillRect/>
          </a:stretch>
        </p:blipFill>
        <p:spPr bwMode="auto">
          <a:xfrm>
            <a:off x="1524001" y="0"/>
            <a:ext cx="9127841" cy="6858000"/>
          </a:xfrm>
          <a:prstGeom prst="rect">
            <a:avLst/>
          </a:prstGeom>
          <a:noFill/>
        </p:spPr>
      </p:pic>
      <p:sp>
        <p:nvSpPr>
          <p:cNvPr id="3" name="TextBox 2"/>
          <p:cNvSpPr txBox="1"/>
          <p:nvPr/>
        </p:nvSpPr>
        <p:spPr>
          <a:xfrm>
            <a:off x="5638801" y="4800600"/>
            <a:ext cx="1489767" cy="369332"/>
          </a:xfrm>
          <a:prstGeom prst="rect">
            <a:avLst/>
          </a:prstGeom>
          <a:noFill/>
        </p:spPr>
        <p:txBody>
          <a:bodyPr wrap="none" rtlCol="0">
            <a:spAutoFit/>
          </a:bodyPr>
          <a:lstStyle/>
          <a:p>
            <a:r>
              <a:rPr lang="en-US" dirty="0">
                <a:solidFill>
                  <a:srgbClr val="002060"/>
                </a:solidFill>
              </a:rPr>
              <a:t>Central State</a:t>
            </a:r>
          </a:p>
        </p:txBody>
      </p:sp>
      <p:sp>
        <p:nvSpPr>
          <p:cNvPr id="4" name="TextBox 3"/>
          <p:cNvSpPr txBox="1"/>
          <p:nvPr/>
        </p:nvSpPr>
        <p:spPr>
          <a:xfrm>
            <a:off x="2057400" y="1066800"/>
            <a:ext cx="2287742" cy="369332"/>
          </a:xfrm>
          <a:prstGeom prst="rect">
            <a:avLst/>
          </a:prstGeom>
          <a:noFill/>
        </p:spPr>
        <p:txBody>
          <a:bodyPr wrap="none" rtlCol="0">
            <a:spAutoFit/>
          </a:bodyPr>
          <a:lstStyle/>
          <a:p>
            <a:r>
              <a:rPr lang="en-US" dirty="0">
                <a:solidFill>
                  <a:srgbClr val="FF0000"/>
                </a:solidFill>
              </a:rPr>
              <a:t>Remote Area Dweller</a:t>
            </a:r>
          </a:p>
        </p:txBody>
      </p:sp>
      <p:sp>
        <p:nvSpPr>
          <p:cNvPr id="5" name="TextBox 4"/>
          <p:cNvSpPr txBox="1"/>
          <p:nvPr/>
        </p:nvSpPr>
        <p:spPr>
          <a:xfrm>
            <a:off x="7162801" y="4572000"/>
            <a:ext cx="557525" cy="369332"/>
          </a:xfrm>
          <a:prstGeom prst="rect">
            <a:avLst/>
          </a:prstGeom>
          <a:noFill/>
        </p:spPr>
        <p:txBody>
          <a:bodyPr wrap="none" rtlCol="0">
            <a:spAutoFit/>
          </a:bodyPr>
          <a:lstStyle/>
          <a:p>
            <a:r>
              <a:rPr lang="en-US" dirty="0">
                <a:solidFill>
                  <a:srgbClr val="002060"/>
                </a:solidFill>
              </a:rPr>
              <a:t>IFIs</a:t>
            </a:r>
          </a:p>
        </p:txBody>
      </p:sp>
      <p:sp>
        <p:nvSpPr>
          <p:cNvPr id="6" name="TextBox 5"/>
          <p:cNvSpPr txBox="1"/>
          <p:nvPr/>
        </p:nvSpPr>
        <p:spPr>
          <a:xfrm>
            <a:off x="3733800" y="4191001"/>
            <a:ext cx="2480294" cy="646331"/>
          </a:xfrm>
          <a:prstGeom prst="rect">
            <a:avLst/>
          </a:prstGeom>
          <a:noFill/>
        </p:spPr>
        <p:txBody>
          <a:bodyPr wrap="none" rtlCol="0">
            <a:spAutoFit/>
          </a:bodyPr>
          <a:lstStyle/>
          <a:p>
            <a:r>
              <a:rPr lang="en-US" dirty="0">
                <a:solidFill>
                  <a:srgbClr val="002060"/>
                </a:solidFill>
              </a:rPr>
              <a:t>National, International</a:t>
            </a:r>
          </a:p>
          <a:p>
            <a:r>
              <a:rPr lang="en-US" dirty="0">
                <a:solidFill>
                  <a:srgbClr val="002060"/>
                </a:solidFill>
              </a:rPr>
              <a:t>Private Sector</a:t>
            </a:r>
          </a:p>
        </p:txBody>
      </p:sp>
      <p:sp>
        <p:nvSpPr>
          <p:cNvPr id="7" name="TextBox 6"/>
          <p:cNvSpPr txBox="1"/>
          <p:nvPr/>
        </p:nvSpPr>
        <p:spPr>
          <a:xfrm>
            <a:off x="6400801" y="3733800"/>
            <a:ext cx="1415131" cy="369332"/>
          </a:xfrm>
          <a:prstGeom prst="rect">
            <a:avLst/>
          </a:prstGeom>
          <a:noFill/>
        </p:spPr>
        <p:txBody>
          <a:bodyPr wrap="none" rtlCol="0">
            <a:spAutoFit/>
          </a:bodyPr>
          <a:lstStyle/>
          <a:p>
            <a:r>
              <a:rPr lang="en-US" dirty="0"/>
              <a:t>Civil Society</a:t>
            </a:r>
          </a:p>
        </p:txBody>
      </p:sp>
      <p:sp>
        <p:nvSpPr>
          <p:cNvPr id="8" name="TextBox 7"/>
          <p:cNvSpPr txBox="1"/>
          <p:nvPr/>
        </p:nvSpPr>
        <p:spPr>
          <a:xfrm>
            <a:off x="4419601" y="5562600"/>
            <a:ext cx="1471813" cy="369332"/>
          </a:xfrm>
          <a:prstGeom prst="rect">
            <a:avLst/>
          </a:prstGeom>
          <a:noFill/>
        </p:spPr>
        <p:txBody>
          <a:bodyPr wrap="none" rtlCol="0">
            <a:spAutoFit/>
          </a:bodyPr>
          <a:lstStyle/>
          <a:p>
            <a:r>
              <a:rPr lang="en-US" dirty="0">
                <a:solidFill>
                  <a:srgbClr val="002060"/>
                </a:solidFill>
              </a:rPr>
              <a:t>Donor States</a:t>
            </a:r>
          </a:p>
        </p:txBody>
      </p:sp>
      <p:sp>
        <p:nvSpPr>
          <p:cNvPr id="9" name="TextBox 8"/>
          <p:cNvSpPr txBox="1"/>
          <p:nvPr/>
        </p:nvSpPr>
        <p:spPr>
          <a:xfrm>
            <a:off x="7391401" y="5867400"/>
            <a:ext cx="877163" cy="369332"/>
          </a:xfrm>
          <a:prstGeom prst="rect">
            <a:avLst/>
          </a:prstGeom>
          <a:noFill/>
        </p:spPr>
        <p:txBody>
          <a:bodyPr wrap="none" rtlCol="0">
            <a:spAutoFit/>
          </a:bodyPr>
          <a:lstStyle/>
          <a:p>
            <a:r>
              <a:rPr lang="en-US" dirty="0"/>
              <a:t>INGOs</a:t>
            </a:r>
          </a:p>
        </p:txBody>
      </p:sp>
      <p:sp>
        <p:nvSpPr>
          <p:cNvPr id="10" name="TextBox 9"/>
          <p:cNvSpPr txBox="1"/>
          <p:nvPr/>
        </p:nvSpPr>
        <p:spPr>
          <a:xfrm>
            <a:off x="4191001" y="2514600"/>
            <a:ext cx="2284215" cy="369332"/>
          </a:xfrm>
          <a:prstGeom prst="rect">
            <a:avLst/>
          </a:prstGeom>
          <a:noFill/>
        </p:spPr>
        <p:txBody>
          <a:bodyPr wrap="none" rtlCol="0">
            <a:spAutoFit/>
          </a:bodyPr>
          <a:lstStyle/>
          <a:p>
            <a:r>
              <a:rPr lang="en-US" dirty="0">
                <a:solidFill>
                  <a:srgbClr val="FF0000"/>
                </a:solidFill>
              </a:rPr>
              <a:t>Urban Shack Dweller</a:t>
            </a:r>
          </a:p>
        </p:txBody>
      </p:sp>
      <p:sp>
        <p:nvSpPr>
          <p:cNvPr id="2" name="TextBox 1">
            <a:extLst>
              <a:ext uri="{FF2B5EF4-FFF2-40B4-BE49-F238E27FC236}">
                <a16:creationId xmlns:a16="http://schemas.microsoft.com/office/drawing/2014/main" id="{C97CF936-8C95-24AF-2D6B-EEB81193C554}"/>
              </a:ext>
            </a:extLst>
          </p:cNvPr>
          <p:cNvSpPr txBox="1"/>
          <p:nvPr/>
        </p:nvSpPr>
        <p:spPr>
          <a:xfrm>
            <a:off x="5210566" y="3025929"/>
            <a:ext cx="1855251" cy="369332"/>
          </a:xfrm>
          <a:prstGeom prst="rect">
            <a:avLst/>
          </a:prstGeom>
          <a:noFill/>
        </p:spPr>
        <p:txBody>
          <a:bodyPr wrap="none" rtlCol="0">
            <a:spAutoFit/>
          </a:bodyPr>
          <a:lstStyle/>
          <a:p>
            <a:r>
              <a:rPr lang="en-US" dirty="0"/>
              <a:t>Ordinary citizen?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1524001" y="0"/>
            <a:ext cx="9177915" cy="6858000"/>
          </a:xfrm>
          <a:prstGeom prst="rect">
            <a:avLst/>
          </a:prstGeom>
          <a:noFill/>
          <a:ln w="9525">
            <a:noFill/>
            <a:miter lim="800000"/>
            <a:headEnd/>
            <a:tailEnd/>
          </a:ln>
          <a:effectLst/>
        </p:spPr>
      </p:pic>
    </p:spTree>
    <p:extLst>
      <p:ext uri="{BB962C8B-B14F-4D97-AF65-F5344CB8AC3E}">
        <p14:creationId xmlns:p14="http://schemas.microsoft.com/office/powerpoint/2010/main" val="23469210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8E54F9-849C-4865-8C5E-FD967B81D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91AE6B3-1D2D-4C67-A4DB-888635B52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9881D5B-3F33-D724-185B-5058CA9E4322}"/>
              </a:ext>
            </a:extLst>
          </p:cNvPr>
          <p:cNvSpPr>
            <a:spLocks noGrp="1"/>
          </p:cNvSpPr>
          <p:nvPr>
            <p:ph type="title"/>
          </p:nvPr>
        </p:nvSpPr>
        <p:spPr>
          <a:xfrm>
            <a:off x="1524000" y="929452"/>
            <a:ext cx="9144000" cy="2526738"/>
          </a:xfrm>
        </p:spPr>
        <p:txBody>
          <a:bodyPr vert="horz" lIns="91440" tIns="45720" rIns="91440" bIns="45720" rtlCol="0" anchor="b">
            <a:normAutofit/>
          </a:bodyPr>
          <a:lstStyle/>
          <a:p>
            <a:pPr algn="ctr"/>
            <a:r>
              <a:rPr lang="en-US" sz="6600" kern="1200">
                <a:solidFill>
                  <a:srgbClr val="FFFFFF"/>
                </a:solidFill>
                <a:latin typeface="+mj-lt"/>
                <a:ea typeface="+mj-ea"/>
                <a:cs typeface="+mj-cs"/>
              </a:rPr>
              <a:t>Class 4</a:t>
            </a:r>
          </a:p>
        </p:txBody>
      </p:sp>
      <p:sp>
        <p:nvSpPr>
          <p:cNvPr id="3" name="Text Placeholder 2">
            <a:extLst>
              <a:ext uri="{FF2B5EF4-FFF2-40B4-BE49-F238E27FC236}">
                <a16:creationId xmlns:a16="http://schemas.microsoft.com/office/drawing/2014/main" id="{A1285900-86A9-FA5D-37E7-E2F88A3E22F2}"/>
              </a:ext>
            </a:extLst>
          </p:cNvPr>
          <p:cNvSpPr>
            <a:spLocks noGrp="1"/>
          </p:cNvSpPr>
          <p:nvPr>
            <p:ph type="body" idx="1"/>
          </p:nvPr>
        </p:nvSpPr>
        <p:spPr>
          <a:xfrm>
            <a:off x="1524000" y="3695230"/>
            <a:ext cx="9144000" cy="1626541"/>
          </a:xfrm>
        </p:spPr>
        <p:txBody>
          <a:bodyPr vert="horz" lIns="91440" tIns="45720" rIns="91440" bIns="45720" rtlCol="0">
            <a:normAutofit/>
          </a:bodyPr>
          <a:lstStyle/>
          <a:p>
            <a:pPr algn="ctr"/>
            <a:endParaRPr lang="en-US" sz="2400" kern="1200">
              <a:solidFill>
                <a:srgbClr val="FFFFFF"/>
              </a:solidFill>
              <a:latin typeface="+mn-lt"/>
              <a:ea typeface="+mn-ea"/>
              <a:cs typeface="+mn-cs"/>
            </a:endParaRPr>
          </a:p>
        </p:txBody>
      </p:sp>
      <p:sp>
        <p:nvSpPr>
          <p:cNvPr id="12" name="sketch line">
            <a:extLst>
              <a:ext uri="{FF2B5EF4-FFF2-40B4-BE49-F238E27FC236}">
                <a16:creationId xmlns:a16="http://schemas.microsoft.com/office/drawing/2014/main" id="{6D080EC2-42B5-4E04-BBF7-F0BC5CB7C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35665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73814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729E8-485F-B859-7BEE-F0B24A7C2E45}"/>
              </a:ext>
            </a:extLst>
          </p:cNvPr>
          <p:cNvSpPr>
            <a:spLocks noGrp="1"/>
          </p:cNvSpPr>
          <p:nvPr>
            <p:ph type="title"/>
          </p:nvPr>
        </p:nvSpPr>
        <p:spPr>
          <a:xfrm>
            <a:off x="640080" y="325369"/>
            <a:ext cx="4368602" cy="1956841"/>
          </a:xfrm>
        </p:spPr>
        <p:txBody>
          <a:bodyPr anchor="b">
            <a:normAutofit/>
          </a:bodyPr>
          <a:lstStyle/>
          <a:p>
            <a:r>
              <a:rPr lang="en-US" sz="4200"/>
              <a:t>What is ‘natural resources management’?</a:t>
            </a:r>
          </a:p>
        </p:txBody>
      </p:sp>
      <p:sp>
        <p:nvSpPr>
          <p:cNvPr id="3" name="Content Placeholder 2">
            <a:extLst>
              <a:ext uri="{FF2B5EF4-FFF2-40B4-BE49-F238E27FC236}">
                <a16:creationId xmlns:a16="http://schemas.microsoft.com/office/drawing/2014/main" id="{70C21C3E-A3F4-30C5-A401-29E4BC280236}"/>
              </a:ext>
            </a:extLst>
          </p:cNvPr>
          <p:cNvSpPr>
            <a:spLocks noGrp="1"/>
          </p:cNvSpPr>
          <p:nvPr>
            <p:ph idx="1"/>
          </p:nvPr>
        </p:nvSpPr>
        <p:spPr>
          <a:xfrm>
            <a:off x="640080" y="2872899"/>
            <a:ext cx="4243589" cy="3320668"/>
          </a:xfrm>
        </p:spPr>
        <p:txBody>
          <a:bodyPr>
            <a:normAutofit/>
          </a:bodyPr>
          <a:lstStyle/>
          <a:p>
            <a:r>
              <a:rPr lang="en-CA" sz="2200" dirty="0"/>
              <a:t>NRM “is an </a:t>
            </a:r>
            <a:r>
              <a:rPr lang="en-CA" sz="2200" b="1" dirty="0">
                <a:solidFill>
                  <a:srgbClr val="FF0000"/>
                </a:solidFill>
              </a:rPr>
              <a:t>adaptive</a:t>
            </a:r>
            <a:r>
              <a:rPr lang="en-CA" sz="2200" dirty="0"/>
              <a:t> and </a:t>
            </a:r>
            <a:r>
              <a:rPr lang="en-CA" sz="2200" b="1" dirty="0">
                <a:solidFill>
                  <a:srgbClr val="FF0000"/>
                </a:solidFill>
              </a:rPr>
              <a:t>collaborative</a:t>
            </a:r>
            <a:r>
              <a:rPr lang="en-CA" sz="2200" dirty="0"/>
              <a:t> process through which actors across scales manage </a:t>
            </a:r>
            <a:r>
              <a:rPr lang="en-CA" sz="2200" b="1" dirty="0">
                <a:solidFill>
                  <a:srgbClr val="FF0000"/>
                </a:solidFill>
              </a:rPr>
              <a:t>social–ecological systems </a:t>
            </a:r>
            <a:r>
              <a:rPr lang="en-CA" sz="2200" dirty="0"/>
              <a:t>to sustain ecosystem functions, livelihoods, and resilience in the face of change” </a:t>
            </a:r>
          </a:p>
          <a:p>
            <a:pPr lvl="1"/>
            <a:r>
              <a:rPr lang="en-CA" sz="2200" dirty="0"/>
              <a:t>Derek Armitage (2009)</a:t>
            </a:r>
            <a:endParaRPr lang="en-US" sz="2200" dirty="0"/>
          </a:p>
        </p:txBody>
      </p:sp>
      <p:pic>
        <p:nvPicPr>
          <p:cNvPr id="14338" name="Picture 2" descr="Derek-Armitage – The OceanCanada Partnership">
            <a:extLst>
              <a:ext uri="{FF2B5EF4-FFF2-40B4-BE49-F238E27FC236}">
                <a16:creationId xmlns:a16="http://schemas.microsoft.com/office/drawing/2014/main" id="{5F4707F5-A872-EFAB-390C-52E1343A79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3024" r="23" b="-1"/>
          <a:stretch>
            <a:fillRect/>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82937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D8E54F9-849C-4865-8C5E-FD967B81D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391AE6B3-1D2D-4C67-A4DB-888635B52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3">
            <a:extLst>
              <a:ext uri="{FF2B5EF4-FFF2-40B4-BE49-F238E27FC236}">
                <a16:creationId xmlns:a16="http://schemas.microsoft.com/office/drawing/2014/main" id="{8CE35AA5-E916-7338-A15F-2BF14BDCEC43}"/>
              </a:ext>
            </a:extLst>
          </p:cNvPr>
          <p:cNvSpPr>
            <a:spLocks noGrp="1"/>
          </p:cNvSpPr>
          <p:nvPr>
            <p:ph type="title"/>
          </p:nvPr>
        </p:nvSpPr>
        <p:spPr>
          <a:xfrm>
            <a:off x="1524000" y="929452"/>
            <a:ext cx="9144000" cy="2526738"/>
          </a:xfrm>
        </p:spPr>
        <p:txBody>
          <a:bodyPr vert="horz" lIns="91440" tIns="45720" rIns="91440" bIns="45720" rtlCol="0" anchor="b">
            <a:normAutofit/>
          </a:bodyPr>
          <a:lstStyle/>
          <a:p>
            <a:pPr algn="ctr"/>
            <a:r>
              <a:rPr lang="en-US" sz="6600" kern="1200">
                <a:solidFill>
                  <a:srgbClr val="FFFFFF"/>
                </a:solidFill>
                <a:latin typeface="+mj-lt"/>
                <a:ea typeface="+mj-ea"/>
                <a:cs typeface="+mj-cs"/>
              </a:rPr>
              <a:t>Class 1</a:t>
            </a:r>
          </a:p>
        </p:txBody>
      </p:sp>
      <p:sp>
        <p:nvSpPr>
          <p:cNvPr id="15" name="sketch line">
            <a:extLst>
              <a:ext uri="{FF2B5EF4-FFF2-40B4-BE49-F238E27FC236}">
                <a16:creationId xmlns:a16="http://schemas.microsoft.com/office/drawing/2014/main" id="{6D080EC2-42B5-4E04-BBF7-F0BC5CB7C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35665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07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CC1F973-32B1-562D-E5B5-C568DCED039F}"/>
              </a:ext>
            </a:extLst>
          </p:cNvPr>
          <p:cNvSpPr>
            <a:spLocks noGrp="1"/>
          </p:cNvSpPr>
          <p:nvPr>
            <p:ph type="title"/>
          </p:nvPr>
        </p:nvSpPr>
        <p:spPr/>
        <p:txBody>
          <a:bodyPr/>
          <a:lstStyle/>
          <a:p>
            <a:pPr algn="ctr"/>
            <a:r>
              <a:rPr lang="en-CA" dirty="0"/>
              <a:t>Government of Canada Definition</a:t>
            </a:r>
            <a:endParaRPr lang="en-US" dirty="0"/>
          </a:p>
        </p:txBody>
      </p:sp>
      <p:sp>
        <p:nvSpPr>
          <p:cNvPr id="4" name="Content Placeholder 3">
            <a:extLst>
              <a:ext uri="{FF2B5EF4-FFF2-40B4-BE49-F238E27FC236}">
                <a16:creationId xmlns:a16="http://schemas.microsoft.com/office/drawing/2014/main" id="{AE335AE1-C62F-0484-50CF-3189B1EB9A65}"/>
              </a:ext>
            </a:extLst>
          </p:cNvPr>
          <p:cNvSpPr>
            <a:spLocks noGrp="1"/>
          </p:cNvSpPr>
          <p:nvPr>
            <p:ph idx="1"/>
          </p:nvPr>
        </p:nvSpPr>
        <p:spPr/>
        <p:txBody>
          <a:bodyPr>
            <a:normAutofit/>
          </a:bodyPr>
          <a:lstStyle/>
          <a:p>
            <a:pPr marL="0" indent="0">
              <a:buNone/>
            </a:pPr>
            <a:r>
              <a:rPr lang="en-CA" dirty="0"/>
              <a:t>Natural resource management is ”the sustainable development, conservation, and </a:t>
            </a:r>
            <a:r>
              <a:rPr lang="en-CA" b="1" dirty="0">
                <a:solidFill>
                  <a:srgbClr val="FF0000"/>
                </a:solidFill>
              </a:rPr>
              <a:t>wise use </a:t>
            </a:r>
            <a:r>
              <a:rPr lang="en-CA" dirty="0"/>
              <a:t>of Canada's natural resources (land, water, minerals, forests, wildlife) for current and future generations, </a:t>
            </a:r>
            <a:r>
              <a:rPr lang="en-CA" b="1" dirty="0">
                <a:solidFill>
                  <a:srgbClr val="FF0000"/>
                </a:solidFill>
              </a:rPr>
              <a:t>balancing</a:t>
            </a:r>
            <a:r>
              <a:rPr lang="en-CA" dirty="0"/>
              <a:t> economic prosperity with environmental protection through science, policy, regulation, and </a:t>
            </a:r>
            <a:r>
              <a:rPr lang="en-CA" b="1" dirty="0">
                <a:solidFill>
                  <a:srgbClr val="FF0000"/>
                </a:solidFill>
              </a:rPr>
              <a:t>collaboration</a:t>
            </a:r>
            <a:r>
              <a:rPr lang="en-CA" dirty="0"/>
              <a:t> to ensure long-term benefits and competitiveness.”</a:t>
            </a:r>
          </a:p>
          <a:p>
            <a:pPr marL="0" indent="0">
              <a:buNone/>
            </a:pPr>
            <a:r>
              <a:rPr lang="en-CA" dirty="0"/>
              <a:t>“Committed to improving the quality of life of Canadians by ensuring the country’s abundant natural resources are developed sustainably, competitively and inclusively”. (NRCAN homepage: </a:t>
            </a:r>
            <a:r>
              <a:rPr lang="en-CA" dirty="0">
                <a:hlinkClick r:id="rId2"/>
              </a:rPr>
              <a:t>https://natural-resources.canada.ca/</a:t>
            </a:r>
            <a:r>
              <a:rPr lang="en-CA" dirty="0"/>
              <a:t>) </a:t>
            </a:r>
          </a:p>
          <a:p>
            <a:pPr marL="0" indent="0">
              <a:buNone/>
            </a:pPr>
            <a:endParaRPr lang="en-CA" dirty="0"/>
          </a:p>
        </p:txBody>
      </p:sp>
    </p:spTree>
    <p:extLst>
      <p:ext uri="{BB962C8B-B14F-4D97-AF65-F5344CB8AC3E}">
        <p14:creationId xmlns:p14="http://schemas.microsoft.com/office/powerpoint/2010/main" val="869768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2EC4B-7372-E756-1EF7-0F4928A9C824}"/>
              </a:ext>
            </a:extLst>
          </p:cNvPr>
          <p:cNvSpPr>
            <a:spLocks noGrp="1"/>
          </p:cNvSpPr>
          <p:nvPr>
            <p:ph type="title"/>
          </p:nvPr>
        </p:nvSpPr>
        <p:spPr>
          <a:xfrm>
            <a:off x="630936" y="639520"/>
            <a:ext cx="3429000" cy="1719072"/>
          </a:xfrm>
        </p:spPr>
        <p:txBody>
          <a:bodyPr anchor="b">
            <a:normAutofit/>
          </a:bodyPr>
          <a:lstStyle/>
          <a:p>
            <a:r>
              <a:rPr lang="en-US" sz="4600"/>
              <a:t>Sustainable Development</a:t>
            </a:r>
          </a:p>
        </p:txBody>
      </p:sp>
      <p:sp>
        <p:nvSpPr>
          <p:cNvPr id="3" name="Content Placeholder 2">
            <a:extLst>
              <a:ext uri="{FF2B5EF4-FFF2-40B4-BE49-F238E27FC236}">
                <a16:creationId xmlns:a16="http://schemas.microsoft.com/office/drawing/2014/main" id="{2C48C9A9-066B-52E2-749B-3B3C86CA9AA5}"/>
              </a:ext>
            </a:extLst>
          </p:cNvPr>
          <p:cNvSpPr>
            <a:spLocks noGrp="1"/>
          </p:cNvSpPr>
          <p:nvPr>
            <p:ph idx="1"/>
          </p:nvPr>
        </p:nvSpPr>
        <p:spPr>
          <a:xfrm>
            <a:off x="630936" y="2807208"/>
            <a:ext cx="3429000" cy="3410712"/>
          </a:xfrm>
        </p:spPr>
        <p:txBody>
          <a:bodyPr anchor="t">
            <a:normAutofit/>
          </a:bodyPr>
          <a:lstStyle/>
          <a:p>
            <a:pPr marL="0" indent="0">
              <a:buNone/>
            </a:pPr>
            <a:r>
              <a:rPr lang="en-CA" sz="2000"/>
              <a:t>The Brundtland Report </a:t>
            </a:r>
            <a:r>
              <a:rPr lang="en-CA" sz="2000">
                <a:hlinkClick r:id="rId2"/>
              </a:rPr>
              <a:t>Our Common Future</a:t>
            </a:r>
            <a:r>
              <a:rPr lang="en-CA" sz="2000"/>
              <a:t> (1987), defines sustainable development as </a:t>
            </a:r>
            <a:r>
              <a:rPr lang="en-CA" sz="2000" b="1"/>
              <a:t>"development that meets the needs of the present without compromising the ability of future generations to meet their own needs.” </a:t>
            </a:r>
          </a:p>
          <a:p>
            <a:pPr marL="0" indent="0">
              <a:buNone/>
            </a:pPr>
            <a:r>
              <a:rPr lang="en-CA" sz="2000"/>
              <a:t>[</a:t>
            </a:r>
            <a:r>
              <a:rPr lang="en-CA" sz="2000">
                <a:hlinkClick r:id="rId3"/>
              </a:rPr>
              <a:t>https://sdgs.un.org/goals</a:t>
            </a:r>
            <a:r>
              <a:rPr lang="en-CA" sz="2000"/>
              <a:t>]</a:t>
            </a:r>
            <a:endParaRPr lang="en-US" sz="2000"/>
          </a:p>
        </p:txBody>
      </p:sp>
      <p:pic>
        <p:nvPicPr>
          <p:cNvPr id="22530" name="Picture 2" descr="What are the SDGs? | Wikifarmer">
            <a:extLst>
              <a:ext uri="{FF2B5EF4-FFF2-40B4-BE49-F238E27FC236}">
                <a16:creationId xmlns:a16="http://schemas.microsoft.com/office/drawing/2014/main" id="{D0B5E0B5-90BD-952F-6B49-14D634E4EFC6}"/>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654296" y="667512"/>
            <a:ext cx="6903720" cy="5522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71264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7AE3B8F1-C950-26FF-1783-582B2334FEF9}"/>
              </a:ext>
            </a:extLst>
          </p:cNvPr>
          <p:cNvPicPr>
            <a:picLocks noChangeAspect="1" noChangeArrowheads="1"/>
          </p:cNvPicPr>
          <p:nvPr/>
        </p:nvPicPr>
        <p:blipFill>
          <a:blip r:embed="rId2" cstate="print"/>
          <a:srcRect/>
          <a:stretch>
            <a:fillRect/>
          </a:stretch>
        </p:blipFill>
        <p:spPr bwMode="auto">
          <a:xfrm>
            <a:off x="3454400" y="522133"/>
            <a:ext cx="8229600" cy="6149392"/>
          </a:xfrm>
          <a:prstGeom prst="rect">
            <a:avLst/>
          </a:prstGeom>
          <a:noFill/>
          <a:ln w="9525">
            <a:noFill/>
            <a:miter lim="800000"/>
            <a:headEnd/>
            <a:tailEnd/>
          </a:ln>
          <a:effectLst/>
        </p:spPr>
      </p:pic>
      <p:sp>
        <p:nvSpPr>
          <p:cNvPr id="2" name="Title 1">
            <a:extLst>
              <a:ext uri="{FF2B5EF4-FFF2-40B4-BE49-F238E27FC236}">
                <a16:creationId xmlns:a16="http://schemas.microsoft.com/office/drawing/2014/main" id="{E199C8A8-1FF0-9708-0B22-AA5AC764AF7C}"/>
              </a:ext>
            </a:extLst>
          </p:cNvPr>
          <p:cNvSpPr>
            <a:spLocks noGrp="1"/>
          </p:cNvSpPr>
          <p:nvPr>
            <p:ph type="title"/>
          </p:nvPr>
        </p:nvSpPr>
        <p:spPr>
          <a:xfrm>
            <a:off x="301171" y="815067"/>
            <a:ext cx="3617686" cy="1325563"/>
          </a:xfrm>
        </p:spPr>
        <p:txBody>
          <a:bodyPr>
            <a:normAutofit fontScale="90000"/>
          </a:bodyPr>
          <a:lstStyle/>
          <a:p>
            <a:r>
              <a:rPr lang="en-US" dirty="0"/>
              <a:t>High Modern Definition of NRM?</a:t>
            </a:r>
          </a:p>
        </p:txBody>
      </p:sp>
      <p:sp>
        <p:nvSpPr>
          <p:cNvPr id="5" name="Oval 4">
            <a:extLst>
              <a:ext uri="{FF2B5EF4-FFF2-40B4-BE49-F238E27FC236}">
                <a16:creationId xmlns:a16="http://schemas.microsoft.com/office/drawing/2014/main" id="{FE61F9C6-6C5F-F6D8-98FC-9771B272D23D}"/>
              </a:ext>
            </a:extLst>
          </p:cNvPr>
          <p:cNvSpPr/>
          <p:nvPr/>
        </p:nvSpPr>
        <p:spPr>
          <a:xfrm>
            <a:off x="6329548" y="4990276"/>
            <a:ext cx="2992582" cy="91440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362" name="Picture 2">
            <a:extLst>
              <a:ext uri="{FF2B5EF4-FFF2-40B4-BE49-F238E27FC236}">
                <a16:creationId xmlns:a16="http://schemas.microsoft.com/office/drawing/2014/main" id="{F8322C7B-7C95-A307-4662-8B13680432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000" y="3025899"/>
            <a:ext cx="3175000" cy="2540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17A3CEC-8FC5-DC19-C0CA-62FFF8A6E6BE}"/>
              </a:ext>
            </a:extLst>
          </p:cNvPr>
          <p:cNvSpPr txBox="1"/>
          <p:nvPr/>
        </p:nvSpPr>
        <p:spPr>
          <a:xfrm>
            <a:off x="1140870" y="5565899"/>
            <a:ext cx="1938288" cy="369332"/>
          </a:xfrm>
          <a:prstGeom prst="rect">
            <a:avLst/>
          </a:prstGeom>
          <a:noFill/>
        </p:spPr>
        <p:txBody>
          <a:bodyPr wrap="none" rtlCol="0">
            <a:spAutoFit/>
          </a:bodyPr>
          <a:lstStyle/>
          <a:p>
            <a:r>
              <a:rPr lang="en-US" dirty="0"/>
              <a:t>Hoover Dam, 1936</a:t>
            </a:r>
          </a:p>
        </p:txBody>
      </p:sp>
    </p:spTree>
    <p:extLst>
      <p:ext uri="{BB962C8B-B14F-4D97-AF65-F5344CB8AC3E}">
        <p14:creationId xmlns:p14="http://schemas.microsoft.com/office/powerpoint/2010/main" val="8364879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3">
            <a:extLst>
              <a:ext uri="{FF2B5EF4-FFF2-40B4-BE49-F238E27FC236}">
                <a16:creationId xmlns:a16="http://schemas.microsoft.com/office/drawing/2014/main" id="{29FBC192-C21F-B612-00A6-F3325E0B64C4}"/>
              </a:ext>
            </a:extLst>
          </p:cNvPr>
          <p:cNvSpPr>
            <a:spLocks noGrp="1"/>
          </p:cNvSpPr>
          <p:nvPr>
            <p:ph type="title"/>
          </p:nvPr>
        </p:nvSpPr>
        <p:spPr>
          <a:xfrm>
            <a:off x="3858760" y="320675"/>
            <a:ext cx="6736669" cy="1325563"/>
          </a:xfrm>
        </p:spPr>
        <p:txBody>
          <a:bodyPr/>
          <a:lstStyle/>
          <a:p>
            <a:pPr eaLnBrk="1" hangingPunct="1"/>
            <a:r>
              <a:rPr lang="en-US" altLang="en-US" dirty="0"/>
              <a:t>Ken Conca, </a:t>
            </a:r>
            <a:r>
              <a:rPr lang="en-US" altLang="en-US" i="1" dirty="0"/>
              <a:t>Governing Water</a:t>
            </a:r>
          </a:p>
        </p:txBody>
      </p:sp>
      <p:sp>
        <p:nvSpPr>
          <p:cNvPr id="10243" name="Text Placeholder 4">
            <a:extLst>
              <a:ext uri="{FF2B5EF4-FFF2-40B4-BE49-F238E27FC236}">
                <a16:creationId xmlns:a16="http://schemas.microsoft.com/office/drawing/2014/main" id="{1ED902CA-DCA0-4A8F-C60F-094ACF0399E2}"/>
              </a:ext>
            </a:extLst>
          </p:cNvPr>
          <p:cNvSpPr>
            <a:spLocks noGrp="1"/>
          </p:cNvSpPr>
          <p:nvPr>
            <p:ph type="body" idx="1"/>
          </p:nvPr>
        </p:nvSpPr>
        <p:spPr>
          <a:xfrm>
            <a:off x="434181" y="2814524"/>
            <a:ext cx="5157787" cy="823912"/>
          </a:xfrm>
        </p:spPr>
        <p:txBody>
          <a:bodyPr/>
          <a:lstStyle/>
          <a:p>
            <a:pPr eaLnBrk="1" hangingPunct="1"/>
            <a:r>
              <a:rPr lang="en-US" altLang="en-US" dirty="0"/>
              <a:t>The ‘is’</a:t>
            </a:r>
          </a:p>
        </p:txBody>
      </p:sp>
      <p:sp>
        <p:nvSpPr>
          <p:cNvPr id="10244" name="Content Placeholder 5">
            <a:extLst>
              <a:ext uri="{FF2B5EF4-FFF2-40B4-BE49-F238E27FC236}">
                <a16:creationId xmlns:a16="http://schemas.microsoft.com/office/drawing/2014/main" id="{8CD29991-186C-2352-A55E-8D62EDF3483A}"/>
              </a:ext>
            </a:extLst>
          </p:cNvPr>
          <p:cNvSpPr>
            <a:spLocks noGrp="1"/>
          </p:cNvSpPr>
          <p:nvPr>
            <p:ph sz="half" idx="2"/>
          </p:nvPr>
        </p:nvSpPr>
        <p:spPr>
          <a:xfrm>
            <a:off x="434181" y="3947885"/>
            <a:ext cx="5157787" cy="2457903"/>
          </a:xfrm>
        </p:spPr>
        <p:txBody>
          <a:bodyPr/>
          <a:lstStyle/>
          <a:p>
            <a:pPr eaLnBrk="1" hangingPunct="1"/>
            <a:r>
              <a:rPr lang="en-US" altLang="en-US" dirty="0"/>
              <a:t>T: The sovereign state</a:t>
            </a:r>
          </a:p>
          <a:p>
            <a:pPr eaLnBrk="1" hangingPunct="1"/>
            <a:r>
              <a:rPr lang="en-US" altLang="en-US" dirty="0"/>
              <a:t>A: The government (and partners)</a:t>
            </a:r>
          </a:p>
          <a:p>
            <a:pPr eaLnBrk="1" hangingPunct="1"/>
            <a:r>
              <a:rPr lang="en-US" altLang="en-US" dirty="0"/>
              <a:t>K: The ‘expert’ (technical and financial)</a:t>
            </a:r>
          </a:p>
        </p:txBody>
      </p:sp>
      <p:sp>
        <p:nvSpPr>
          <p:cNvPr id="10245" name="Text Placeholder 6">
            <a:extLst>
              <a:ext uri="{FF2B5EF4-FFF2-40B4-BE49-F238E27FC236}">
                <a16:creationId xmlns:a16="http://schemas.microsoft.com/office/drawing/2014/main" id="{5217A031-EA58-7F69-EBA9-680C78FEF1B9}"/>
              </a:ext>
            </a:extLst>
          </p:cNvPr>
          <p:cNvSpPr>
            <a:spLocks noGrp="1"/>
          </p:cNvSpPr>
          <p:nvPr>
            <p:ph type="body" sz="quarter" idx="3"/>
          </p:nvPr>
        </p:nvSpPr>
        <p:spPr/>
        <p:txBody>
          <a:bodyPr/>
          <a:lstStyle/>
          <a:p>
            <a:pPr eaLnBrk="1" hangingPunct="1"/>
            <a:r>
              <a:rPr lang="en-US" altLang="en-US"/>
              <a:t>The ‘ought’</a:t>
            </a:r>
          </a:p>
        </p:txBody>
      </p:sp>
      <p:sp>
        <p:nvSpPr>
          <p:cNvPr id="10246" name="Content Placeholder 7">
            <a:extLst>
              <a:ext uri="{FF2B5EF4-FFF2-40B4-BE49-F238E27FC236}">
                <a16:creationId xmlns:a16="http://schemas.microsoft.com/office/drawing/2014/main" id="{9E615E62-6A9A-B60E-DB9A-4739FAD2DED7}"/>
              </a:ext>
            </a:extLst>
          </p:cNvPr>
          <p:cNvSpPr>
            <a:spLocks noGrp="1"/>
          </p:cNvSpPr>
          <p:nvPr>
            <p:ph sz="quarter" idx="4"/>
          </p:nvPr>
        </p:nvSpPr>
        <p:spPr/>
        <p:txBody>
          <a:bodyPr/>
          <a:lstStyle/>
          <a:p>
            <a:pPr eaLnBrk="1" hangingPunct="1"/>
            <a:r>
              <a:rPr lang="en-US" altLang="en-US" dirty="0"/>
              <a:t>T: The river basin</a:t>
            </a:r>
          </a:p>
          <a:p>
            <a:pPr eaLnBrk="1" hangingPunct="1"/>
            <a:r>
              <a:rPr lang="en-US" altLang="en-US" dirty="0"/>
              <a:t>A: All affected stakeholders</a:t>
            </a:r>
          </a:p>
          <a:p>
            <a:pPr eaLnBrk="1" hangingPunct="1"/>
            <a:r>
              <a:rPr lang="en-US" altLang="en-US" dirty="0"/>
              <a:t>K: All relevant forms of knowledge (including TEK, IK, ‘local’)</a:t>
            </a:r>
          </a:p>
        </p:txBody>
      </p:sp>
      <p:pic>
        <p:nvPicPr>
          <p:cNvPr id="13314" name="Picture 2" descr="Ken Conca on Transboundary Water Basin Management | New ...">
            <a:extLst>
              <a:ext uri="{FF2B5EF4-FFF2-40B4-BE49-F238E27FC236}">
                <a16:creationId xmlns:a16="http://schemas.microsoft.com/office/drawing/2014/main" id="{F06BAE9A-3585-F974-7421-330D6C8B58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144" y="269875"/>
            <a:ext cx="2984500" cy="2235200"/>
          </a:xfrm>
          <a:prstGeom prst="rect">
            <a:avLst/>
          </a:prstGeom>
          <a:noFill/>
          <a:extLst>
            <a:ext uri="{909E8E84-426E-40DD-AFC4-6F175D3DCCD1}">
              <a14:hiddenFill xmlns:a14="http://schemas.microsoft.com/office/drawing/2010/main">
                <a:solidFill>
                  <a:srgbClr val="FFFFFF"/>
                </a:solidFill>
              </a14:hiddenFill>
            </a:ext>
          </a:extLst>
        </p:spPr>
      </p:pic>
      <p:sp>
        <p:nvSpPr>
          <p:cNvPr id="2" name="Right Arrow 1">
            <a:extLst>
              <a:ext uri="{FF2B5EF4-FFF2-40B4-BE49-F238E27FC236}">
                <a16:creationId xmlns:a16="http://schemas.microsoft.com/office/drawing/2014/main" id="{A20B820F-107A-A1F8-BB66-9BCF722C62D2}"/>
              </a:ext>
            </a:extLst>
          </p:cNvPr>
          <p:cNvSpPr/>
          <p:nvPr/>
        </p:nvSpPr>
        <p:spPr>
          <a:xfrm rot="20343913">
            <a:off x="3871653" y="2836135"/>
            <a:ext cx="1554357" cy="4320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47B07308-F7A3-7DD3-0BC3-2411B276157D}"/>
              </a:ext>
            </a:extLst>
          </p:cNvPr>
          <p:cNvSpPr txBox="1"/>
          <p:nvPr/>
        </p:nvSpPr>
        <p:spPr>
          <a:xfrm>
            <a:off x="6096000" y="5979886"/>
            <a:ext cx="3786165" cy="369332"/>
          </a:xfrm>
          <a:prstGeom prst="rect">
            <a:avLst/>
          </a:prstGeom>
          <a:noFill/>
        </p:spPr>
        <p:txBody>
          <a:bodyPr wrap="none" rtlCol="0">
            <a:spAutoFit/>
          </a:bodyPr>
          <a:lstStyle/>
          <a:p>
            <a:r>
              <a:rPr lang="en-US" dirty="0"/>
              <a:t>*TAK = Territory, Authority, Knowledge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61E97F-FECF-EE3B-9659-4708BC97A432}"/>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4600" kern="1200">
                <a:solidFill>
                  <a:schemeClr val="tx1"/>
                </a:solidFill>
                <a:latin typeface="+mj-lt"/>
                <a:ea typeface="+mj-ea"/>
                <a:cs typeface="+mj-cs"/>
              </a:rPr>
              <a:t>Traditional Resource Management System</a:t>
            </a:r>
          </a:p>
        </p:txBody>
      </p:sp>
      <p:pic>
        <p:nvPicPr>
          <p:cNvPr id="8" name="Picture 7">
            <a:extLst>
              <a:ext uri="{FF2B5EF4-FFF2-40B4-BE49-F238E27FC236}">
                <a16:creationId xmlns:a16="http://schemas.microsoft.com/office/drawing/2014/main" id="{DC76F1C5-75B4-2E8E-90F5-4CBA8248C3AE}"/>
              </a:ext>
            </a:extLst>
          </p:cNvPr>
          <p:cNvPicPr>
            <a:picLocks noChangeAspect="1"/>
          </p:cNvPicPr>
          <p:nvPr/>
        </p:nvPicPr>
        <p:blipFill>
          <a:blip r:embed="rId2"/>
          <a:stretch>
            <a:fillRect/>
          </a:stretch>
        </p:blipFill>
        <p:spPr>
          <a:xfrm>
            <a:off x="320040" y="3156272"/>
            <a:ext cx="11548872" cy="2540752"/>
          </a:xfrm>
          <a:prstGeom prst="rect">
            <a:avLst/>
          </a:prstGeom>
        </p:spPr>
      </p:pic>
    </p:spTree>
    <p:extLst>
      <p:ext uri="{BB962C8B-B14F-4D97-AF65-F5344CB8AC3E}">
        <p14:creationId xmlns:p14="http://schemas.microsoft.com/office/powerpoint/2010/main" val="19411772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DD1D63-2275-B8CF-97E1-E659D1971137}"/>
              </a:ext>
            </a:extLst>
          </p:cNvPr>
          <p:cNvSpPr>
            <a:spLocks noGrp="1"/>
          </p:cNvSpPr>
          <p:nvPr>
            <p:ph type="title"/>
          </p:nvPr>
        </p:nvSpPr>
        <p:spPr>
          <a:xfrm>
            <a:off x="838200" y="365125"/>
            <a:ext cx="10515600" cy="1325563"/>
          </a:xfrm>
        </p:spPr>
        <p:txBody>
          <a:bodyPr>
            <a:normAutofit/>
          </a:bodyPr>
          <a:lstStyle/>
          <a:p>
            <a:r>
              <a:rPr lang="en-US" sz="5400"/>
              <a:t>Traditional resource management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E2E685B-5594-AADB-FA4D-00D4E299EE83}"/>
              </a:ext>
            </a:extLst>
          </p:cNvPr>
          <p:cNvSpPr>
            <a:spLocks noGrp="1"/>
          </p:cNvSpPr>
          <p:nvPr>
            <p:ph idx="1"/>
          </p:nvPr>
        </p:nvSpPr>
        <p:spPr>
          <a:xfrm>
            <a:off x="838200" y="1929384"/>
            <a:ext cx="10515600" cy="4251960"/>
          </a:xfrm>
        </p:spPr>
        <p:txBody>
          <a:bodyPr>
            <a:normAutofit/>
          </a:bodyPr>
          <a:lstStyle/>
          <a:p>
            <a:r>
              <a:rPr lang="en-US" sz="2200"/>
              <a:t>Reached its apex in the “high-modern industrial” age (Allan’s Paradigm 3)</a:t>
            </a:r>
          </a:p>
          <a:p>
            <a:r>
              <a:rPr lang="en-US" sz="2200"/>
              <a:t>Humans manage nature</a:t>
            </a:r>
          </a:p>
          <a:p>
            <a:r>
              <a:rPr lang="en-US" sz="2200"/>
              <a:t>The ‘system’ is linear and predictable (”uncertainty” is minimized or ignored)</a:t>
            </a:r>
          </a:p>
          <a:p>
            <a:r>
              <a:rPr lang="en-US" sz="2200"/>
              <a:t>The primary focus is to maximize resource yield and efficiency</a:t>
            </a:r>
          </a:p>
          <a:p>
            <a:r>
              <a:rPr lang="en-US" sz="2200"/>
              <a:t>The knowledge base is technical and expert-driven</a:t>
            </a:r>
          </a:p>
          <a:p>
            <a:r>
              <a:rPr lang="en-US" sz="2200"/>
              <a:t>Governance is centralized, sectoral</a:t>
            </a:r>
          </a:p>
          <a:p>
            <a:r>
              <a:rPr lang="en-US" sz="2200"/>
              <a:t>Characterized by top-down decisions with a “command and control” approach</a:t>
            </a:r>
          </a:p>
          <a:p>
            <a:endParaRPr lang="en-US" sz="2200"/>
          </a:p>
        </p:txBody>
      </p:sp>
    </p:spTree>
    <p:extLst>
      <p:ext uri="{BB962C8B-B14F-4D97-AF65-F5344CB8AC3E}">
        <p14:creationId xmlns:p14="http://schemas.microsoft.com/office/powerpoint/2010/main" val="40367117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8E54F9-849C-4865-8C5E-FD967B81D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91AE6B3-1D2D-4C67-A4DB-888635B52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3E54AB5-0F6F-CAF9-507A-6B777DA7C4F0}"/>
              </a:ext>
            </a:extLst>
          </p:cNvPr>
          <p:cNvSpPr>
            <a:spLocks noGrp="1"/>
          </p:cNvSpPr>
          <p:nvPr>
            <p:ph type="title"/>
          </p:nvPr>
        </p:nvSpPr>
        <p:spPr>
          <a:xfrm>
            <a:off x="1524000" y="929452"/>
            <a:ext cx="9144000" cy="2526738"/>
          </a:xfrm>
        </p:spPr>
        <p:txBody>
          <a:bodyPr vert="horz" lIns="91440" tIns="45720" rIns="91440" bIns="45720" rtlCol="0" anchor="b">
            <a:normAutofit/>
          </a:bodyPr>
          <a:lstStyle/>
          <a:p>
            <a:pPr algn="ctr"/>
            <a:r>
              <a:rPr lang="en-US" sz="6600" kern="1200">
                <a:solidFill>
                  <a:srgbClr val="FFFFFF"/>
                </a:solidFill>
                <a:latin typeface="+mj-lt"/>
                <a:ea typeface="+mj-ea"/>
                <a:cs typeface="+mj-cs"/>
              </a:rPr>
              <a:t>Class 5</a:t>
            </a:r>
          </a:p>
        </p:txBody>
      </p:sp>
      <p:sp>
        <p:nvSpPr>
          <p:cNvPr id="12" name="sketch line">
            <a:extLst>
              <a:ext uri="{FF2B5EF4-FFF2-40B4-BE49-F238E27FC236}">
                <a16:creationId xmlns:a16="http://schemas.microsoft.com/office/drawing/2014/main" id="{6D080EC2-42B5-4E04-BBF7-F0BC5CB7C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35665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078896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DA8FD-AFA7-A2B1-7A17-3EC276414B95}"/>
              </a:ext>
            </a:extLst>
          </p:cNvPr>
          <p:cNvSpPr>
            <a:spLocks noGrp="1"/>
          </p:cNvSpPr>
          <p:nvPr>
            <p:ph type="title"/>
          </p:nvPr>
        </p:nvSpPr>
        <p:spPr>
          <a:xfrm>
            <a:off x="5297762" y="329184"/>
            <a:ext cx="6251110" cy="1783080"/>
          </a:xfrm>
        </p:spPr>
        <p:txBody>
          <a:bodyPr anchor="b">
            <a:normAutofit/>
          </a:bodyPr>
          <a:lstStyle/>
          <a:p>
            <a:r>
              <a:rPr lang="en-US" sz="5000"/>
              <a:t>Governance in relation to Management</a:t>
            </a:r>
          </a:p>
        </p:txBody>
      </p:sp>
      <p:pic>
        <p:nvPicPr>
          <p:cNvPr id="3076" name="Picture 4" descr="Leviathan (1909 ed) | Online Library of Liberty">
            <a:extLst>
              <a:ext uri="{FF2B5EF4-FFF2-40B4-BE49-F238E27FC236}">
                <a16:creationId xmlns:a16="http://schemas.microsoft.com/office/drawing/2014/main" id="{2D519357-D273-8600-1349-F709C2A02D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4000" r="-3" b="2861"/>
          <a:stretch>
            <a:fillRect/>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46245BCB-6576-E971-5E24-804EDED76076}"/>
              </a:ext>
            </a:extLst>
          </p:cNvPr>
          <p:cNvSpPr>
            <a:spLocks noGrp="1"/>
          </p:cNvSpPr>
          <p:nvPr>
            <p:ph idx="1"/>
          </p:nvPr>
        </p:nvSpPr>
        <p:spPr>
          <a:xfrm>
            <a:off x="5297762" y="2706624"/>
            <a:ext cx="6251110" cy="3483864"/>
          </a:xfrm>
        </p:spPr>
        <p:txBody>
          <a:bodyPr>
            <a:normAutofit/>
          </a:bodyPr>
          <a:lstStyle/>
          <a:p>
            <a:pPr marL="0" indent="0">
              <a:buNone/>
            </a:pPr>
            <a:r>
              <a:rPr lang="en-CA" sz="2200" dirty="0"/>
              <a:t>Governance </a:t>
            </a:r>
            <a:r>
              <a:rPr lang="en-CA" sz="2200" b="1" dirty="0"/>
              <a:t>defines the rules</a:t>
            </a:r>
            <a:r>
              <a:rPr lang="en-CA" sz="2200" dirty="0"/>
              <a:t> and authority for decision-making, while management </a:t>
            </a:r>
            <a:r>
              <a:rPr lang="en-CA" sz="2200" b="1" dirty="0"/>
              <a:t>implements</a:t>
            </a:r>
            <a:r>
              <a:rPr lang="en-CA" sz="2200" dirty="0"/>
              <a:t> those decisions and provides feedback that enables governance to adapt over time.</a:t>
            </a:r>
          </a:p>
          <a:p>
            <a:pPr marL="0" indent="0">
              <a:buNone/>
            </a:pPr>
            <a:endParaRPr lang="en-CA" sz="2200" dirty="0"/>
          </a:p>
          <a:p>
            <a:pPr marL="0" indent="0">
              <a:buNone/>
            </a:pPr>
            <a:r>
              <a:rPr lang="en-CA" sz="2200" b="1" dirty="0"/>
              <a:t>“Governance decides, management delivers”</a:t>
            </a:r>
            <a:endParaRPr lang="en-US" sz="2200" b="1" dirty="0"/>
          </a:p>
        </p:txBody>
      </p:sp>
    </p:spTree>
    <p:extLst>
      <p:ext uri="{BB962C8B-B14F-4D97-AF65-F5344CB8AC3E}">
        <p14:creationId xmlns:p14="http://schemas.microsoft.com/office/powerpoint/2010/main" val="15029400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5B807-E41D-4DB5-2115-66D15D64BEFD}"/>
              </a:ext>
            </a:extLst>
          </p:cNvPr>
          <p:cNvSpPr>
            <a:spLocks noGrp="1"/>
          </p:cNvSpPr>
          <p:nvPr>
            <p:ph type="title"/>
          </p:nvPr>
        </p:nvSpPr>
        <p:spPr>
          <a:xfrm>
            <a:off x="422899" y="540167"/>
            <a:ext cx="4274607" cy="2135867"/>
          </a:xfrm>
        </p:spPr>
        <p:txBody>
          <a:bodyPr anchor="b">
            <a:normAutofit/>
          </a:bodyPr>
          <a:lstStyle/>
          <a:p>
            <a:r>
              <a:rPr lang="en-US" sz="3600" dirty="0"/>
              <a:t>“Bad” Management &amp; “Bad” Governance</a:t>
            </a:r>
          </a:p>
        </p:txBody>
      </p:sp>
      <p:sp>
        <p:nvSpPr>
          <p:cNvPr id="3" name="Content Placeholder 2">
            <a:extLst>
              <a:ext uri="{FF2B5EF4-FFF2-40B4-BE49-F238E27FC236}">
                <a16:creationId xmlns:a16="http://schemas.microsoft.com/office/drawing/2014/main" id="{07AD158A-4304-FBAA-2BF4-5174CE5CE98A}"/>
              </a:ext>
            </a:extLst>
          </p:cNvPr>
          <p:cNvSpPr>
            <a:spLocks noGrp="1"/>
          </p:cNvSpPr>
          <p:nvPr>
            <p:ph idx="1"/>
          </p:nvPr>
        </p:nvSpPr>
        <p:spPr>
          <a:xfrm>
            <a:off x="422899" y="2880452"/>
            <a:ext cx="4274607" cy="3095445"/>
          </a:xfrm>
        </p:spPr>
        <p:txBody>
          <a:bodyPr anchor="t">
            <a:normAutofit/>
          </a:bodyPr>
          <a:lstStyle/>
          <a:p>
            <a:r>
              <a:rPr lang="en-US" sz="1800"/>
              <a:t>Governance is centralized, sectoral</a:t>
            </a:r>
          </a:p>
          <a:p>
            <a:r>
              <a:rPr lang="en-US" sz="1800"/>
              <a:t>Characterized by top-down decisions </a:t>
            </a:r>
          </a:p>
          <a:p>
            <a:r>
              <a:rPr lang="en-US" sz="1800"/>
              <a:t>“command and control” approach</a:t>
            </a:r>
          </a:p>
          <a:p>
            <a:endParaRPr lang="en-US" sz="1800"/>
          </a:p>
        </p:txBody>
      </p:sp>
      <p:pic>
        <p:nvPicPr>
          <p:cNvPr id="5" name="Picture 4" descr="A close-up of a globe&#10;&#10;AI-generated content may be incorrect.">
            <a:extLst>
              <a:ext uri="{FF2B5EF4-FFF2-40B4-BE49-F238E27FC236}">
                <a16:creationId xmlns:a16="http://schemas.microsoft.com/office/drawing/2014/main" id="{F9C2388B-39D7-5086-BB2F-2E75FE797667}"/>
              </a:ext>
            </a:extLst>
          </p:cNvPr>
          <p:cNvPicPr>
            <a:picLocks noChangeAspect="1"/>
          </p:cNvPicPr>
          <p:nvPr/>
        </p:nvPicPr>
        <p:blipFill>
          <a:blip r:embed="rId2"/>
          <a:srcRect l="1681" r="4348" b="3"/>
          <a:stretch>
            <a:fillRect/>
          </a:stretch>
        </p:blipFill>
        <p:spPr>
          <a:xfrm>
            <a:off x="5211495" y="699899"/>
            <a:ext cx="3211333" cy="5445836"/>
          </a:xfrm>
          <a:prstGeom prst="rect">
            <a:avLst/>
          </a:prstGeom>
        </p:spPr>
      </p:pic>
      <p:pic>
        <p:nvPicPr>
          <p:cNvPr id="4" name="Picture 3" descr="A book cover with text&#10;&#10;AI-generated content may be incorrect.">
            <a:extLst>
              <a:ext uri="{FF2B5EF4-FFF2-40B4-BE49-F238E27FC236}">
                <a16:creationId xmlns:a16="http://schemas.microsoft.com/office/drawing/2014/main" id="{0A29B9A8-DD3D-751E-A8F6-5B26D6485417}"/>
              </a:ext>
            </a:extLst>
          </p:cNvPr>
          <p:cNvPicPr>
            <a:picLocks noChangeAspect="1"/>
          </p:cNvPicPr>
          <p:nvPr/>
        </p:nvPicPr>
        <p:blipFill>
          <a:blip r:embed="rId3"/>
          <a:srcRect l="7390" r="4600" b="3"/>
          <a:stretch>
            <a:fillRect/>
          </a:stretch>
        </p:blipFill>
        <p:spPr>
          <a:xfrm>
            <a:off x="8535080" y="699899"/>
            <a:ext cx="3211333" cy="5445836"/>
          </a:xfrm>
          <a:prstGeom prst="rect">
            <a:avLst/>
          </a:prstGeom>
        </p:spPr>
      </p:pic>
    </p:spTree>
    <p:extLst>
      <p:ext uri="{BB962C8B-B14F-4D97-AF65-F5344CB8AC3E}">
        <p14:creationId xmlns:p14="http://schemas.microsoft.com/office/powerpoint/2010/main" val="38641606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720739" y="4231574"/>
            <a:ext cx="1483291" cy="1569660"/>
          </a:xfrm>
          <a:prstGeom prst="rect">
            <a:avLst/>
          </a:prstGeom>
          <a:noFill/>
        </p:spPr>
        <p:txBody>
          <a:bodyPr wrap="none" rtlCol="0">
            <a:spAutoFit/>
          </a:bodyPr>
          <a:lstStyle/>
          <a:p>
            <a:r>
              <a:rPr lang="en-US" sz="3200" dirty="0"/>
              <a:t>Private </a:t>
            </a:r>
          </a:p>
          <a:p>
            <a:r>
              <a:rPr lang="en-US" sz="3200" dirty="0"/>
              <a:t>Sector</a:t>
            </a:r>
          </a:p>
          <a:p>
            <a:r>
              <a:rPr lang="en-US" sz="3200" dirty="0"/>
              <a:t>(.com)</a:t>
            </a:r>
          </a:p>
        </p:txBody>
      </p:sp>
      <p:sp>
        <p:nvSpPr>
          <p:cNvPr id="6" name="TextBox 5"/>
          <p:cNvSpPr txBox="1"/>
          <p:nvPr/>
        </p:nvSpPr>
        <p:spPr>
          <a:xfrm>
            <a:off x="7086600" y="3962400"/>
            <a:ext cx="1383136" cy="1569660"/>
          </a:xfrm>
          <a:prstGeom prst="rect">
            <a:avLst/>
          </a:prstGeom>
          <a:noFill/>
        </p:spPr>
        <p:txBody>
          <a:bodyPr wrap="none" rtlCol="0">
            <a:spAutoFit/>
          </a:bodyPr>
          <a:lstStyle/>
          <a:p>
            <a:r>
              <a:rPr lang="en-US" sz="3200" dirty="0"/>
              <a:t>Civil</a:t>
            </a:r>
          </a:p>
          <a:p>
            <a:r>
              <a:rPr lang="en-US" sz="3200" dirty="0"/>
              <a:t>Society</a:t>
            </a:r>
          </a:p>
          <a:p>
            <a:r>
              <a:rPr lang="en-US" sz="3200" dirty="0"/>
              <a:t>(.org)</a:t>
            </a:r>
          </a:p>
        </p:txBody>
      </p:sp>
      <p:sp>
        <p:nvSpPr>
          <p:cNvPr id="7" name="Title 6"/>
          <p:cNvSpPr>
            <a:spLocks noGrp="1"/>
          </p:cNvSpPr>
          <p:nvPr>
            <p:ph type="title"/>
          </p:nvPr>
        </p:nvSpPr>
        <p:spPr>
          <a:xfrm>
            <a:off x="1981200" y="704088"/>
            <a:ext cx="8305800" cy="819912"/>
          </a:xfrm>
        </p:spPr>
        <p:txBody>
          <a:bodyPr>
            <a:noAutofit/>
          </a:bodyPr>
          <a:lstStyle/>
          <a:p>
            <a:r>
              <a:rPr lang="en-US" sz="3200" dirty="0"/>
              <a:t>Interrelationship of Dominant Actors: aka the ‘social relations of production’</a:t>
            </a:r>
          </a:p>
        </p:txBody>
      </p:sp>
      <p:cxnSp>
        <p:nvCxnSpPr>
          <p:cNvPr id="9" name="Straight Connector 8"/>
          <p:cNvCxnSpPr>
            <a:cxnSpLocks/>
          </p:cNvCxnSpPr>
          <p:nvPr/>
        </p:nvCxnSpPr>
        <p:spPr>
          <a:xfrm flipV="1">
            <a:off x="3581400" y="2683280"/>
            <a:ext cx="1289793" cy="166012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1" name="Straight Connector 10"/>
          <p:cNvCxnSpPr>
            <a:cxnSpLocks/>
          </p:cNvCxnSpPr>
          <p:nvPr/>
        </p:nvCxnSpPr>
        <p:spPr>
          <a:xfrm>
            <a:off x="5997039" y="2766951"/>
            <a:ext cx="1546761" cy="127164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a:cxnSpLocks/>
          </p:cNvCxnSpPr>
          <p:nvPr/>
        </p:nvCxnSpPr>
        <p:spPr>
          <a:xfrm>
            <a:off x="4310743" y="4857893"/>
            <a:ext cx="2547258"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800600" y="1606062"/>
            <a:ext cx="1905000" cy="1077218"/>
          </a:xfrm>
          <a:prstGeom prst="rect">
            <a:avLst/>
          </a:prstGeom>
          <a:noFill/>
        </p:spPr>
        <p:txBody>
          <a:bodyPr wrap="square" rtlCol="0">
            <a:spAutoFit/>
          </a:bodyPr>
          <a:lstStyle/>
          <a:p>
            <a:r>
              <a:rPr lang="en-US" sz="3200" dirty="0"/>
              <a:t>State (.</a:t>
            </a:r>
            <a:r>
              <a:rPr lang="en-US" sz="3200" dirty="0" err="1"/>
              <a:t>gov</a:t>
            </a:r>
            <a:r>
              <a:rPr lang="en-US" sz="3200" dirty="0"/>
              <a:t>)</a:t>
            </a:r>
          </a:p>
        </p:txBody>
      </p:sp>
      <p:sp>
        <p:nvSpPr>
          <p:cNvPr id="3" name="Oval 2">
            <a:extLst>
              <a:ext uri="{FF2B5EF4-FFF2-40B4-BE49-F238E27FC236}">
                <a16:creationId xmlns:a16="http://schemas.microsoft.com/office/drawing/2014/main" id="{385C7B7E-CDBD-9F1D-B9FF-CD4ECC6C7A84}"/>
              </a:ext>
            </a:extLst>
          </p:cNvPr>
          <p:cNvSpPr/>
          <p:nvPr/>
        </p:nvSpPr>
        <p:spPr>
          <a:xfrm rot="19276667">
            <a:off x="1632904" y="1676212"/>
            <a:ext cx="5142252" cy="4084122"/>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9513752"/>
      </p:ext>
    </p:extLst>
  </p:cSld>
  <p:clrMapOvr>
    <a:masterClrMapping/>
  </p:clrMapOvr>
  <mc:AlternateContent xmlns:mc="http://schemas.openxmlformats.org/markup-compatibility/2006" xmlns:p14="http://schemas.microsoft.com/office/powerpoint/2010/main">
    <mc:Choice Requires="p14">
      <p:transition spd="slow" p14:dur="2000" advTm="45585"/>
    </mc:Choice>
    <mc:Fallback xmlns="">
      <p:transition spd="slow" advTm="4558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DA157-D654-46A0-D95C-F46134F3EA28}"/>
              </a:ext>
            </a:extLst>
          </p:cNvPr>
          <p:cNvSpPr>
            <a:spLocks noGrp="1"/>
          </p:cNvSpPr>
          <p:nvPr>
            <p:ph type="title"/>
          </p:nvPr>
        </p:nvSpPr>
        <p:spPr/>
        <p:txBody>
          <a:bodyPr/>
          <a:lstStyle/>
          <a:p>
            <a:r>
              <a:rPr lang="en-US" dirty="0"/>
              <a:t>Where to begin?</a:t>
            </a:r>
          </a:p>
        </p:txBody>
      </p:sp>
      <p:sp>
        <p:nvSpPr>
          <p:cNvPr id="3" name="Content Placeholder 2">
            <a:extLst>
              <a:ext uri="{FF2B5EF4-FFF2-40B4-BE49-F238E27FC236}">
                <a16:creationId xmlns:a16="http://schemas.microsoft.com/office/drawing/2014/main" id="{E6342CA9-1AF1-BB94-D0A2-0FB4D9EFCBD0}"/>
              </a:ext>
            </a:extLst>
          </p:cNvPr>
          <p:cNvSpPr>
            <a:spLocks noGrp="1"/>
          </p:cNvSpPr>
          <p:nvPr>
            <p:ph idx="1"/>
          </p:nvPr>
        </p:nvSpPr>
        <p:spPr/>
        <p:txBody>
          <a:bodyPr/>
          <a:lstStyle/>
          <a:p>
            <a:r>
              <a:rPr lang="en-US" dirty="0"/>
              <a:t>What is an EIA?</a:t>
            </a:r>
          </a:p>
          <a:p>
            <a:pPr lvl="1"/>
            <a:r>
              <a:rPr lang="en-US" dirty="0"/>
              <a:t>‘A process or set of activities designed to contribute pertinent environmental information to project or program decision-making’ (Beanlands &amp; </a:t>
            </a:r>
            <a:r>
              <a:rPr lang="en-US" dirty="0" err="1"/>
              <a:t>Duinker</a:t>
            </a:r>
            <a:r>
              <a:rPr lang="en-US" dirty="0"/>
              <a:t>, 1983: 18).</a:t>
            </a:r>
          </a:p>
          <a:p>
            <a:pPr lvl="1"/>
            <a:r>
              <a:rPr lang="en-US" dirty="0"/>
              <a:t>A process for ‘determining and managing (identifying, describing, measuring, predicting, interpreting, integrating, communicating, involving, controlling) the potential (and real) impacts (direct and indirect, individual and cumulative, likelihood of occurrence) of proposed (or existing) human actions (projects, plans, legislation, activities) and their alternatives on the environment (physical, chemical, biological, ecological, human health, cultural, social, economic, built and their interrelations. (Lawrence, 2003: 7).</a:t>
            </a:r>
          </a:p>
          <a:p>
            <a:endParaRPr lang="en-US" dirty="0"/>
          </a:p>
        </p:txBody>
      </p:sp>
    </p:spTree>
    <p:extLst>
      <p:ext uri="{BB962C8B-B14F-4D97-AF65-F5344CB8AC3E}">
        <p14:creationId xmlns:p14="http://schemas.microsoft.com/office/powerpoint/2010/main" val="13902089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438400" y="274638"/>
            <a:ext cx="7772400" cy="639762"/>
          </a:xfrm>
        </p:spPr>
        <p:txBody>
          <a:bodyPr>
            <a:noAutofit/>
          </a:bodyPr>
          <a:lstStyle/>
          <a:p>
            <a:r>
              <a:rPr lang="en-US" sz="2400" dirty="0"/>
              <a:t>Constellation of Social Forces: Who has power?</a:t>
            </a:r>
          </a:p>
        </p:txBody>
      </p:sp>
      <p:sp>
        <p:nvSpPr>
          <p:cNvPr id="9" name="Oval 8"/>
          <p:cNvSpPr/>
          <p:nvPr/>
        </p:nvSpPr>
        <p:spPr>
          <a:xfrm>
            <a:off x="5562600" y="2819400"/>
            <a:ext cx="914400" cy="914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5257800" y="2209800"/>
            <a:ext cx="1524000" cy="21717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4953000" y="1676400"/>
            <a:ext cx="2209800" cy="3429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4572000" y="1143000"/>
            <a:ext cx="3048000" cy="4800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943600" y="3165176"/>
            <a:ext cx="301686" cy="369332"/>
          </a:xfrm>
          <a:prstGeom prst="rect">
            <a:avLst/>
          </a:prstGeom>
          <a:noFill/>
        </p:spPr>
        <p:txBody>
          <a:bodyPr wrap="none" rtlCol="0">
            <a:spAutoFit/>
          </a:bodyPr>
          <a:lstStyle/>
          <a:p>
            <a:r>
              <a:rPr lang="en-US" dirty="0"/>
              <a:t>1</a:t>
            </a:r>
          </a:p>
        </p:txBody>
      </p:sp>
      <p:sp>
        <p:nvSpPr>
          <p:cNvPr id="14" name="TextBox 13"/>
          <p:cNvSpPr txBox="1"/>
          <p:nvPr/>
        </p:nvSpPr>
        <p:spPr>
          <a:xfrm>
            <a:off x="5943600" y="2514600"/>
            <a:ext cx="301686" cy="369332"/>
          </a:xfrm>
          <a:prstGeom prst="rect">
            <a:avLst/>
          </a:prstGeom>
          <a:noFill/>
        </p:spPr>
        <p:txBody>
          <a:bodyPr wrap="none" rtlCol="0">
            <a:spAutoFit/>
          </a:bodyPr>
          <a:lstStyle/>
          <a:p>
            <a:r>
              <a:rPr lang="en-US" dirty="0"/>
              <a:t>2</a:t>
            </a:r>
          </a:p>
        </p:txBody>
      </p:sp>
      <p:sp>
        <p:nvSpPr>
          <p:cNvPr id="15" name="TextBox 14"/>
          <p:cNvSpPr txBox="1"/>
          <p:nvPr/>
        </p:nvSpPr>
        <p:spPr>
          <a:xfrm>
            <a:off x="5943600" y="1840468"/>
            <a:ext cx="301686" cy="369332"/>
          </a:xfrm>
          <a:prstGeom prst="rect">
            <a:avLst/>
          </a:prstGeom>
          <a:noFill/>
        </p:spPr>
        <p:txBody>
          <a:bodyPr wrap="none" rtlCol="0">
            <a:spAutoFit/>
          </a:bodyPr>
          <a:lstStyle/>
          <a:p>
            <a:r>
              <a:rPr lang="en-US" dirty="0"/>
              <a:t>3</a:t>
            </a:r>
          </a:p>
        </p:txBody>
      </p:sp>
      <p:sp>
        <p:nvSpPr>
          <p:cNvPr id="16" name="TextBox 15"/>
          <p:cNvSpPr txBox="1"/>
          <p:nvPr/>
        </p:nvSpPr>
        <p:spPr>
          <a:xfrm>
            <a:off x="6019800" y="1295400"/>
            <a:ext cx="301686" cy="369332"/>
          </a:xfrm>
          <a:prstGeom prst="rect">
            <a:avLst/>
          </a:prstGeom>
          <a:noFill/>
        </p:spPr>
        <p:txBody>
          <a:bodyPr wrap="none" rtlCol="0">
            <a:spAutoFit/>
          </a:bodyPr>
          <a:lstStyle/>
          <a:p>
            <a:r>
              <a:rPr lang="en-US" dirty="0"/>
              <a:t>4</a:t>
            </a:r>
          </a:p>
        </p:txBody>
      </p:sp>
      <p:sp>
        <p:nvSpPr>
          <p:cNvPr id="17" name="TextBox 16"/>
          <p:cNvSpPr txBox="1"/>
          <p:nvPr/>
        </p:nvSpPr>
        <p:spPr>
          <a:xfrm>
            <a:off x="1828800" y="1840469"/>
            <a:ext cx="3358420" cy="1200329"/>
          </a:xfrm>
          <a:prstGeom prst="rect">
            <a:avLst/>
          </a:prstGeom>
          <a:noFill/>
        </p:spPr>
        <p:txBody>
          <a:bodyPr wrap="none" rtlCol="0">
            <a:spAutoFit/>
          </a:bodyPr>
          <a:lstStyle/>
          <a:p>
            <a:pPr marL="342900" indent="-342900">
              <a:buAutoNum type="arabicPeriod"/>
            </a:pPr>
            <a:r>
              <a:rPr lang="en-US" dirty="0"/>
              <a:t>-Political and economic power</a:t>
            </a:r>
          </a:p>
          <a:p>
            <a:r>
              <a:rPr lang="en-US" dirty="0"/>
              <a:t>      -Ideational power</a:t>
            </a:r>
          </a:p>
          <a:p>
            <a:r>
              <a:rPr lang="en-US" dirty="0"/>
              <a:t>      -National and International</a:t>
            </a:r>
          </a:p>
          <a:p>
            <a:r>
              <a:rPr lang="en-US" dirty="0"/>
              <a:t>        actors</a:t>
            </a:r>
          </a:p>
        </p:txBody>
      </p:sp>
      <p:sp>
        <p:nvSpPr>
          <p:cNvPr id="18" name="TextBox 17"/>
          <p:cNvSpPr txBox="1"/>
          <p:nvPr/>
        </p:nvSpPr>
        <p:spPr>
          <a:xfrm>
            <a:off x="1828800" y="3390900"/>
            <a:ext cx="2412584" cy="923330"/>
          </a:xfrm>
          <a:prstGeom prst="rect">
            <a:avLst/>
          </a:prstGeom>
          <a:noFill/>
        </p:spPr>
        <p:txBody>
          <a:bodyPr wrap="none" rtlCol="0">
            <a:spAutoFit/>
          </a:bodyPr>
          <a:lstStyle/>
          <a:p>
            <a:pPr marL="342900" indent="-342900">
              <a:buAutoNum type="arabicPeriod" startAt="2"/>
            </a:pPr>
            <a:r>
              <a:rPr lang="en-US" dirty="0"/>
              <a:t>-Direct beneficiaries</a:t>
            </a:r>
          </a:p>
          <a:p>
            <a:pPr marL="342900" indent="-342900">
              <a:buAutoNum type="arabicPeriod" startAt="2"/>
            </a:pPr>
            <a:r>
              <a:rPr lang="en-US" dirty="0"/>
              <a:t>-Marginalized</a:t>
            </a:r>
          </a:p>
          <a:p>
            <a:pPr marL="342900" indent="-342900">
              <a:buAutoNum type="arabicPeriod" startAt="2"/>
            </a:pPr>
            <a:r>
              <a:rPr lang="en-US" dirty="0"/>
              <a:t>-Excluded</a:t>
            </a:r>
          </a:p>
        </p:txBody>
      </p:sp>
      <p:sp>
        <p:nvSpPr>
          <p:cNvPr id="3" name="Oval 2">
            <a:extLst>
              <a:ext uri="{FF2B5EF4-FFF2-40B4-BE49-F238E27FC236}">
                <a16:creationId xmlns:a16="http://schemas.microsoft.com/office/drawing/2014/main" id="{313F2D5A-4315-4231-DF81-DD05BBD28B71}"/>
              </a:ext>
            </a:extLst>
          </p:cNvPr>
          <p:cNvSpPr/>
          <p:nvPr/>
        </p:nvSpPr>
        <p:spPr>
          <a:xfrm>
            <a:off x="5903943" y="1318736"/>
            <a:ext cx="533400" cy="369332"/>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6C4EA2C9-F9E9-6017-4194-14A46D10CA09}"/>
              </a:ext>
            </a:extLst>
          </p:cNvPr>
          <p:cNvCxnSpPr>
            <a:stCxn id="3" idx="6"/>
          </p:cNvCxnSpPr>
          <p:nvPr/>
        </p:nvCxnSpPr>
        <p:spPr>
          <a:xfrm flipV="1">
            <a:off x="6437343" y="1318736"/>
            <a:ext cx="1780382" cy="18466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9CFBFEC9-3A94-F025-31E6-8154214A8F52}"/>
              </a:ext>
            </a:extLst>
          </p:cNvPr>
          <p:cNvSpPr txBox="1"/>
          <p:nvPr/>
        </p:nvSpPr>
        <p:spPr>
          <a:xfrm>
            <a:off x="8395855" y="1143000"/>
            <a:ext cx="1973041" cy="646331"/>
          </a:xfrm>
          <a:prstGeom prst="rect">
            <a:avLst/>
          </a:prstGeom>
          <a:noFill/>
        </p:spPr>
        <p:txBody>
          <a:bodyPr wrap="none" rtlCol="0">
            <a:spAutoFit/>
          </a:bodyPr>
          <a:lstStyle/>
          <a:p>
            <a:r>
              <a:rPr lang="en-US" dirty="0"/>
              <a:t>Point of Resource </a:t>
            </a:r>
          </a:p>
          <a:p>
            <a:r>
              <a:rPr lang="en-US" dirty="0"/>
              <a:t>Extraction</a:t>
            </a:r>
          </a:p>
        </p:txBody>
      </p:sp>
      <p:sp>
        <p:nvSpPr>
          <p:cNvPr id="8" name="Oval 7">
            <a:extLst>
              <a:ext uri="{FF2B5EF4-FFF2-40B4-BE49-F238E27FC236}">
                <a16:creationId xmlns:a16="http://schemas.microsoft.com/office/drawing/2014/main" id="{C3E50658-EBA8-8E81-73C6-C1607F33AFB1}"/>
              </a:ext>
            </a:extLst>
          </p:cNvPr>
          <p:cNvSpPr/>
          <p:nvPr/>
        </p:nvSpPr>
        <p:spPr>
          <a:xfrm>
            <a:off x="5903943" y="3215302"/>
            <a:ext cx="419100" cy="369332"/>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D15719D4-8D6C-90BA-C45E-1D7F5FBC3F9E}"/>
              </a:ext>
            </a:extLst>
          </p:cNvPr>
          <p:cNvCxnSpPr>
            <a:stCxn id="8" idx="6"/>
          </p:cNvCxnSpPr>
          <p:nvPr/>
        </p:nvCxnSpPr>
        <p:spPr>
          <a:xfrm>
            <a:off x="6323043" y="3399968"/>
            <a:ext cx="2239066" cy="66139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ADE50E6E-1112-5AE7-DA9C-67DA497E0A62}"/>
              </a:ext>
            </a:extLst>
          </p:cNvPr>
          <p:cNvSpPr txBox="1"/>
          <p:nvPr/>
        </p:nvSpPr>
        <p:spPr>
          <a:xfrm>
            <a:off x="8882743" y="4061361"/>
            <a:ext cx="1907253" cy="646331"/>
          </a:xfrm>
          <a:prstGeom prst="rect">
            <a:avLst/>
          </a:prstGeom>
          <a:noFill/>
        </p:spPr>
        <p:txBody>
          <a:bodyPr wrap="none" rtlCol="0">
            <a:spAutoFit/>
          </a:bodyPr>
          <a:lstStyle/>
          <a:p>
            <a:r>
              <a:rPr lang="en-US" dirty="0"/>
              <a:t>Point of decision-</a:t>
            </a:r>
          </a:p>
          <a:p>
            <a:r>
              <a:rPr lang="en-US" dirty="0"/>
              <a:t>making</a:t>
            </a:r>
          </a:p>
        </p:txBody>
      </p:sp>
      <p:sp>
        <p:nvSpPr>
          <p:cNvPr id="22" name="TextBox 21">
            <a:extLst>
              <a:ext uri="{FF2B5EF4-FFF2-40B4-BE49-F238E27FC236}">
                <a16:creationId xmlns:a16="http://schemas.microsoft.com/office/drawing/2014/main" id="{64F83A94-328E-325E-483A-407EB90CFC8E}"/>
              </a:ext>
            </a:extLst>
          </p:cNvPr>
          <p:cNvSpPr txBox="1"/>
          <p:nvPr/>
        </p:nvSpPr>
        <p:spPr>
          <a:xfrm>
            <a:off x="3183395" y="6379586"/>
            <a:ext cx="5749010" cy="369332"/>
          </a:xfrm>
          <a:prstGeom prst="rect">
            <a:avLst/>
          </a:prstGeom>
          <a:noFill/>
        </p:spPr>
        <p:txBody>
          <a:bodyPr wrap="none" rtlCol="0">
            <a:spAutoFit/>
          </a:bodyPr>
          <a:lstStyle/>
          <a:p>
            <a:r>
              <a:rPr lang="en-US" dirty="0"/>
              <a:t>Idea initially developed by Canadian scholar, Robert Cox</a:t>
            </a:r>
          </a:p>
        </p:txBody>
      </p:sp>
    </p:spTree>
    <p:extLst>
      <p:ext uri="{BB962C8B-B14F-4D97-AF65-F5344CB8AC3E}">
        <p14:creationId xmlns:p14="http://schemas.microsoft.com/office/powerpoint/2010/main" val="2916068695"/>
      </p:ext>
    </p:extLst>
  </p:cSld>
  <p:clrMapOvr>
    <a:masterClrMapping/>
  </p:clrMapOvr>
  <mc:AlternateContent xmlns:mc="http://schemas.openxmlformats.org/markup-compatibility/2006" xmlns:p14="http://schemas.microsoft.com/office/powerpoint/2010/main">
    <mc:Choice Requires="p14">
      <p:transition spd="slow" p14:dur="2000" advTm="53287"/>
    </mc:Choice>
    <mc:Fallback xmlns="">
      <p:transition spd="slow" advTm="53287"/>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D0CED45-6553-24BC-E110-D0227668D74F}"/>
              </a:ext>
            </a:extLst>
          </p:cNvPr>
          <p:cNvPicPr>
            <a:picLocks noChangeAspect="1"/>
          </p:cNvPicPr>
          <p:nvPr/>
        </p:nvPicPr>
        <p:blipFill>
          <a:blip r:embed="rId2"/>
          <a:stretch>
            <a:fillRect/>
          </a:stretch>
        </p:blipFill>
        <p:spPr>
          <a:xfrm>
            <a:off x="457200" y="750570"/>
            <a:ext cx="11277600" cy="5356859"/>
          </a:xfrm>
          <a:prstGeom prst="rect">
            <a:avLst/>
          </a:prstGeom>
        </p:spPr>
      </p:pic>
    </p:spTree>
    <p:extLst>
      <p:ext uri="{BB962C8B-B14F-4D97-AF65-F5344CB8AC3E}">
        <p14:creationId xmlns:p14="http://schemas.microsoft.com/office/powerpoint/2010/main" val="40858174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8E54F9-849C-4865-8C5E-FD967B81D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91AE6B3-1D2D-4C67-A4DB-888635B52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5CE1ADB-3E4C-90F3-93CC-C0CF22554063}"/>
              </a:ext>
            </a:extLst>
          </p:cNvPr>
          <p:cNvSpPr>
            <a:spLocks noGrp="1"/>
          </p:cNvSpPr>
          <p:nvPr>
            <p:ph type="title"/>
          </p:nvPr>
        </p:nvSpPr>
        <p:spPr>
          <a:xfrm>
            <a:off x="1524000" y="929452"/>
            <a:ext cx="9144000" cy="2526738"/>
          </a:xfrm>
        </p:spPr>
        <p:txBody>
          <a:bodyPr vert="horz" lIns="91440" tIns="45720" rIns="91440" bIns="45720" rtlCol="0" anchor="b">
            <a:normAutofit/>
          </a:bodyPr>
          <a:lstStyle/>
          <a:p>
            <a:pPr algn="ctr"/>
            <a:r>
              <a:rPr lang="en-US" sz="6600" kern="1200">
                <a:solidFill>
                  <a:srgbClr val="FFFFFF"/>
                </a:solidFill>
                <a:latin typeface="+mj-lt"/>
                <a:ea typeface="+mj-ea"/>
                <a:cs typeface="+mj-cs"/>
              </a:rPr>
              <a:t>Class 6</a:t>
            </a:r>
          </a:p>
        </p:txBody>
      </p:sp>
      <p:sp>
        <p:nvSpPr>
          <p:cNvPr id="12" name="sketch line">
            <a:extLst>
              <a:ext uri="{FF2B5EF4-FFF2-40B4-BE49-F238E27FC236}">
                <a16:creationId xmlns:a16="http://schemas.microsoft.com/office/drawing/2014/main" id="{6D080EC2-42B5-4E04-BBF7-F0BC5CB7C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35665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6422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2">
            <a:extLst>
              <a:ext uri="{FF2B5EF4-FFF2-40B4-BE49-F238E27FC236}">
                <a16:creationId xmlns:a16="http://schemas.microsoft.com/office/drawing/2014/main" id="{87A9B983-8289-4AA4-38A9-826797469176}"/>
              </a:ext>
            </a:extLst>
          </p:cNvPr>
          <p:cNvSpPr>
            <a:spLocks noGrp="1" noChangeArrowheads="1"/>
          </p:cNvSpPr>
          <p:nvPr>
            <p:ph type="title"/>
          </p:nvPr>
        </p:nvSpPr>
        <p:spPr>
          <a:xfrm>
            <a:off x="640080" y="325369"/>
            <a:ext cx="4368602" cy="1956841"/>
          </a:xfrm>
        </p:spPr>
        <p:txBody>
          <a:bodyPr anchor="b">
            <a:normAutofit/>
          </a:bodyPr>
          <a:lstStyle/>
          <a:p>
            <a:pPr eaLnBrk="1" hangingPunct="1"/>
            <a:r>
              <a:rPr lang="en-US" altLang="en-US" sz="5400"/>
              <a:t>Governance</a:t>
            </a:r>
          </a:p>
        </p:txBody>
      </p:sp>
      <p:sp>
        <p:nvSpPr>
          <p:cNvPr id="4100" name="Rectangle 3">
            <a:extLst>
              <a:ext uri="{FF2B5EF4-FFF2-40B4-BE49-F238E27FC236}">
                <a16:creationId xmlns:a16="http://schemas.microsoft.com/office/drawing/2014/main" id="{566FF783-FECF-AA7E-1611-5E3D6EF9421D}"/>
              </a:ext>
            </a:extLst>
          </p:cNvPr>
          <p:cNvSpPr>
            <a:spLocks noGrp="1" noChangeArrowheads="1"/>
          </p:cNvSpPr>
          <p:nvPr>
            <p:ph idx="1"/>
          </p:nvPr>
        </p:nvSpPr>
        <p:spPr>
          <a:xfrm>
            <a:off x="640080" y="2872899"/>
            <a:ext cx="4243589" cy="3320668"/>
          </a:xfrm>
        </p:spPr>
        <p:txBody>
          <a:bodyPr>
            <a:normAutofit/>
          </a:bodyPr>
          <a:lstStyle/>
          <a:p>
            <a:pPr eaLnBrk="1" hangingPunct="1"/>
            <a:r>
              <a:rPr lang="en-US" altLang="en-US" sz="2200"/>
              <a:t>Governance is both outcome and process, involving a variety of legitimate and authoritative actors. </a:t>
            </a:r>
          </a:p>
          <a:p>
            <a:pPr eaLnBrk="1" hangingPunct="1"/>
            <a:r>
              <a:rPr lang="en-US" altLang="en-US" sz="2200"/>
              <a:t>Good governance can never reach an end point; as a process it depends on the reiteration of activities that deepen trust</a:t>
            </a:r>
          </a:p>
        </p:txBody>
      </p:sp>
      <p:pic>
        <p:nvPicPr>
          <p:cNvPr id="4098" name="Picture 4">
            <a:extLst>
              <a:ext uri="{FF2B5EF4-FFF2-40B4-BE49-F238E27FC236}">
                <a16:creationId xmlns:a16="http://schemas.microsoft.com/office/drawing/2014/main" id="{7BAB26C6-819A-AFBF-0C00-408B1A10B9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270" r="19503"/>
          <a:stretch>
            <a:fillRect/>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824038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4">
            <a:extLst>
              <a:ext uri="{FF2B5EF4-FFF2-40B4-BE49-F238E27FC236}">
                <a16:creationId xmlns:a16="http://schemas.microsoft.com/office/drawing/2014/main" id="{CD93079E-CC54-8C31-7089-E9AE706F499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811378" y="457200"/>
            <a:ext cx="6569243" cy="59436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4">
            <a:extLst>
              <a:ext uri="{FF2B5EF4-FFF2-40B4-BE49-F238E27FC236}">
                <a16:creationId xmlns:a16="http://schemas.microsoft.com/office/drawing/2014/main" id="{558210A2-9693-A499-CFC4-205507486AA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72837" y="457200"/>
            <a:ext cx="10446326" cy="59436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1290DBB-9855-FB5E-7BB0-9887A134AEB3}"/>
              </a:ext>
            </a:extLst>
          </p:cNvPr>
          <p:cNvSpPr>
            <a:spLocks noGrp="1"/>
          </p:cNvSpPr>
          <p:nvPr>
            <p:ph type="title"/>
          </p:nvPr>
        </p:nvSpPr>
        <p:spPr>
          <a:xfrm>
            <a:off x="630936" y="640080"/>
            <a:ext cx="4818888" cy="1481328"/>
          </a:xfrm>
        </p:spPr>
        <p:txBody>
          <a:bodyPr anchor="b">
            <a:normAutofit/>
          </a:bodyPr>
          <a:lstStyle/>
          <a:p>
            <a:r>
              <a:rPr lang="en-US" sz="3600" dirty="0"/>
              <a:t>Beyond “Command and Control”</a:t>
            </a:r>
          </a:p>
        </p:txBody>
      </p:sp>
      <p:sp>
        <p:nvSpPr>
          <p:cNvPr id="8" name="Content Placeholder 7">
            <a:extLst>
              <a:ext uri="{FF2B5EF4-FFF2-40B4-BE49-F238E27FC236}">
                <a16:creationId xmlns:a16="http://schemas.microsoft.com/office/drawing/2014/main" id="{47EDBA9D-C48C-43B4-61DD-2D36720B3372}"/>
              </a:ext>
            </a:extLst>
          </p:cNvPr>
          <p:cNvSpPr>
            <a:spLocks noGrp="1"/>
          </p:cNvSpPr>
          <p:nvPr>
            <p:ph idx="1"/>
          </p:nvPr>
        </p:nvSpPr>
        <p:spPr>
          <a:xfrm>
            <a:off x="630936" y="2660904"/>
            <a:ext cx="4818888" cy="3547872"/>
          </a:xfrm>
        </p:spPr>
        <p:txBody>
          <a:bodyPr anchor="t">
            <a:normAutofit/>
          </a:bodyPr>
          <a:lstStyle/>
          <a:p>
            <a:pPr marL="0" indent="0">
              <a:buNone/>
            </a:pPr>
            <a:r>
              <a:rPr lang="en-CA" sz="1400" dirty="0"/>
              <a:t>‘[I]t is often presumptuous to believe that humans “manage” environment and resources. More realistically, </a:t>
            </a:r>
            <a:r>
              <a:rPr lang="en-CA" sz="1400" b="1" dirty="0">
                <a:solidFill>
                  <a:srgbClr val="FF0000"/>
                </a:solidFill>
              </a:rPr>
              <a:t>humans manage their interactions with environment and resources</a:t>
            </a:r>
            <a:r>
              <a:rPr lang="en-CA" sz="1400" dirty="0"/>
              <a:t>. For that reason, uncertainty (as a result of imperfect understanding), as well as ignorance, and conflict (as a result of many different and legitimate interests) are common. Furthermore, the complexity of biophysical and socio-economic systems is great, and is exacerbated by ongoing change, some of which is influenced or caused by human activity. Thus, to </a:t>
            </a:r>
            <a:r>
              <a:rPr lang="en-CA" sz="1400" dirty="0" err="1"/>
              <a:t>deveiop</a:t>
            </a:r>
            <a:r>
              <a:rPr lang="en-CA" sz="1400" dirty="0"/>
              <a:t> policies, programmes or plans for resource and environmental management, or to be able to appraise the effectiveness of initiatives, it is important to be able to recognize and deal with change, complexity, uncertainty and conflict.’</a:t>
            </a:r>
          </a:p>
          <a:p>
            <a:pPr marL="0" indent="0">
              <a:buNone/>
            </a:pPr>
            <a:r>
              <a:rPr lang="en-CA" sz="1400" dirty="0"/>
              <a:t>— Bruce Mitchell, 2002, Resource and Environmental Management, p. 346.</a:t>
            </a:r>
          </a:p>
          <a:p>
            <a:endParaRPr lang="en-US" sz="1400" dirty="0"/>
          </a:p>
        </p:txBody>
      </p:sp>
      <p:pic>
        <p:nvPicPr>
          <p:cNvPr id="10" name="Picture 9">
            <a:extLst>
              <a:ext uri="{FF2B5EF4-FFF2-40B4-BE49-F238E27FC236}">
                <a16:creationId xmlns:a16="http://schemas.microsoft.com/office/drawing/2014/main" id="{6E414FC7-9CCC-1038-5D68-16E6F1817CE0}"/>
              </a:ext>
            </a:extLst>
          </p:cNvPr>
          <p:cNvPicPr>
            <a:picLocks noChangeAspect="1"/>
          </p:cNvPicPr>
          <p:nvPr/>
        </p:nvPicPr>
        <p:blipFill>
          <a:blip r:embed="rId2"/>
          <a:stretch>
            <a:fillRect/>
          </a:stretch>
        </p:blipFill>
        <p:spPr>
          <a:xfrm>
            <a:off x="6099048" y="1381887"/>
            <a:ext cx="5458968" cy="4094226"/>
          </a:xfrm>
          <a:prstGeom prst="rect">
            <a:avLst/>
          </a:prstGeom>
        </p:spPr>
      </p:pic>
    </p:spTree>
    <p:extLst>
      <p:ext uri="{BB962C8B-B14F-4D97-AF65-F5344CB8AC3E}">
        <p14:creationId xmlns:p14="http://schemas.microsoft.com/office/powerpoint/2010/main" val="23667933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8E54F9-849C-4865-8C5E-FD967B81D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91AE6B3-1D2D-4C67-A4DB-888635B52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D286D3F-44AD-9966-5775-483622285499}"/>
              </a:ext>
            </a:extLst>
          </p:cNvPr>
          <p:cNvSpPr>
            <a:spLocks noGrp="1"/>
          </p:cNvSpPr>
          <p:nvPr>
            <p:ph type="title"/>
          </p:nvPr>
        </p:nvSpPr>
        <p:spPr>
          <a:xfrm>
            <a:off x="1524000" y="929452"/>
            <a:ext cx="9144000" cy="2526738"/>
          </a:xfrm>
        </p:spPr>
        <p:txBody>
          <a:bodyPr vert="horz" lIns="91440" tIns="45720" rIns="91440" bIns="45720" rtlCol="0" anchor="b">
            <a:normAutofit/>
          </a:bodyPr>
          <a:lstStyle/>
          <a:p>
            <a:pPr algn="ctr"/>
            <a:r>
              <a:rPr lang="en-US" sz="6600" kern="1200">
                <a:solidFill>
                  <a:srgbClr val="FFFFFF"/>
                </a:solidFill>
                <a:latin typeface="+mj-lt"/>
                <a:ea typeface="+mj-ea"/>
                <a:cs typeface="+mj-cs"/>
              </a:rPr>
              <a:t>Class 7</a:t>
            </a:r>
          </a:p>
        </p:txBody>
      </p:sp>
      <p:sp>
        <p:nvSpPr>
          <p:cNvPr id="12" name="sketch line">
            <a:extLst>
              <a:ext uri="{FF2B5EF4-FFF2-40B4-BE49-F238E27FC236}">
                <a16:creationId xmlns:a16="http://schemas.microsoft.com/office/drawing/2014/main" id="{6D080EC2-42B5-4E04-BBF7-F0BC5CB7C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35665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213903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E23B8-CA98-890E-402B-CD263D060669}"/>
              </a:ext>
            </a:extLst>
          </p:cNvPr>
          <p:cNvSpPr>
            <a:spLocks noGrp="1"/>
          </p:cNvSpPr>
          <p:nvPr>
            <p:ph type="title"/>
          </p:nvPr>
        </p:nvSpPr>
        <p:spPr/>
        <p:txBody>
          <a:bodyPr/>
          <a:lstStyle/>
          <a:p>
            <a:r>
              <a:rPr lang="en-US" dirty="0"/>
              <a:t>Fundamental Challenge</a:t>
            </a:r>
          </a:p>
        </p:txBody>
      </p:sp>
      <p:sp>
        <p:nvSpPr>
          <p:cNvPr id="3" name="Content Placeholder 2">
            <a:extLst>
              <a:ext uri="{FF2B5EF4-FFF2-40B4-BE49-F238E27FC236}">
                <a16:creationId xmlns:a16="http://schemas.microsoft.com/office/drawing/2014/main" id="{FC9AB49F-F4D5-BFB2-A7F5-128B14CE99E2}"/>
              </a:ext>
            </a:extLst>
          </p:cNvPr>
          <p:cNvSpPr>
            <a:spLocks noGrp="1"/>
          </p:cNvSpPr>
          <p:nvPr>
            <p:ph idx="1"/>
          </p:nvPr>
        </p:nvSpPr>
        <p:spPr/>
        <p:txBody>
          <a:bodyPr/>
          <a:lstStyle/>
          <a:p>
            <a:r>
              <a:rPr lang="en-US" b="1" dirty="0"/>
              <a:t>Ecosystems are dynamic</a:t>
            </a:r>
          </a:p>
          <a:p>
            <a:r>
              <a:rPr lang="en-US" dirty="0"/>
              <a:t>But humans want </a:t>
            </a:r>
            <a:r>
              <a:rPr lang="en-US" b="1" dirty="0"/>
              <a:t>order </a:t>
            </a:r>
            <a:r>
              <a:rPr lang="en-US" dirty="0"/>
              <a:t>and </a:t>
            </a:r>
            <a:r>
              <a:rPr lang="en-US" b="1" dirty="0"/>
              <a:t>predictability</a:t>
            </a:r>
          </a:p>
          <a:p>
            <a:r>
              <a:rPr lang="en-US" dirty="0"/>
              <a:t>Humans operate within the system but seek to dominate it</a:t>
            </a:r>
          </a:p>
          <a:p>
            <a:r>
              <a:rPr lang="en-US" dirty="0"/>
              <a:t>But action leads to reaction, often in unexpected ways</a:t>
            </a:r>
          </a:p>
          <a:p>
            <a:r>
              <a:rPr lang="en-US" dirty="0"/>
              <a:t>If we wish to remain within a particular system, we must recognize boundaries and acknowledge limits </a:t>
            </a:r>
          </a:p>
          <a:p>
            <a:r>
              <a:rPr lang="en-US" dirty="0"/>
              <a:t>Going beyond boundaries (a known order) will create a new system (an unknown or less well-known disorder)</a:t>
            </a:r>
          </a:p>
          <a:p>
            <a:r>
              <a:rPr lang="en-US" dirty="0"/>
              <a:t>Adaptation will be necessary (from Holocene to Anthropocene)</a:t>
            </a:r>
          </a:p>
        </p:txBody>
      </p:sp>
    </p:spTree>
    <p:extLst>
      <p:ext uri="{BB962C8B-B14F-4D97-AF65-F5344CB8AC3E}">
        <p14:creationId xmlns:p14="http://schemas.microsoft.com/office/powerpoint/2010/main" val="96078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55DCD-27BE-DCCD-DCB1-8406E879B361}"/>
              </a:ext>
            </a:extLst>
          </p:cNvPr>
          <p:cNvSpPr>
            <a:spLocks noGrp="1"/>
          </p:cNvSpPr>
          <p:nvPr>
            <p:ph type="title"/>
          </p:nvPr>
        </p:nvSpPr>
        <p:spPr/>
        <p:txBody>
          <a:bodyPr/>
          <a:lstStyle/>
          <a:p>
            <a:r>
              <a:rPr lang="en-US" dirty="0"/>
              <a:t>Energy Flow in an Ecosystem</a:t>
            </a:r>
          </a:p>
        </p:txBody>
      </p:sp>
      <p:sp>
        <p:nvSpPr>
          <p:cNvPr id="3" name="Content Placeholder 2">
            <a:extLst>
              <a:ext uri="{FF2B5EF4-FFF2-40B4-BE49-F238E27FC236}">
                <a16:creationId xmlns:a16="http://schemas.microsoft.com/office/drawing/2014/main" id="{EB6F112D-E208-33B6-0359-2529A58D26D7}"/>
              </a:ext>
            </a:extLst>
          </p:cNvPr>
          <p:cNvSpPr>
            <a:spLocks noGrp="1"/>
          </p:cNvSpPr>
          <p:nvPr>
            <p:ph idx="1"/>
          </p:nvPr>
        </p:nvSpPr>
        <p:spPr/>
        <p:txBody>
          <a:bodyPr/>
          <a:lstStyle/>
          <a:p>
            <a:r>
              <a:rPr lang="en-US" b="1" dirty="0"/>
              <a:t>Laws of thermodynamics </a:t>
            </a:r>
            <a:r>
              <a:rPr lang="en-US" dirty="0"/>
              <a:t>describe the energy flow in an Ecosystem</a:t>
            </a:r>
          </a:p>
          <a:p>
            <a:r>
              <a:rPr lang="en-US" dirty="0"/>
              <a:t>1st Law (</a:t>
            </a:r>
            <a:r>
              <a:rPr lang="en-US" b="1" dirty="0"/>
              <a:t>Law of Conservation of Energy</a:t>
            </a:r>
            <a:r>
              <a:rPr lang="en-US" dirty="0"/>
              <a:t>): Energy can not be created or destroyed; it is merely changed from one form into another</a:t>
            </a:r>
          </a:p>
          <a:p>
            <a:r>
              <a:rPr lang="en-US" dirty="0"/>
              <a:t>2</a:t>
            </a:r>
            <a:r>
              <a:rPr lang="en-US" baseline="30000" dirty="0"/>
              <a:t>nd</a:t>
            </a:r>
            <a:r>
              <a:rPr lang="en-US" dirty="0"/>
              <a:t> Law (</a:t>
            </a:r>
            <a:r>
              <a:rPr lang="en-US" b="1" dirty="0"/>
              <a:t>Law of Entropy</a:t>
            </a:r>
            <a:r>
              <a:rPr lang="en-US" dirty="0"/>
              <a:t>):When energy is transformed from one form into another, there is always a decrease in the quality of usable energy.</a:t>
            </a:r>
          </a:p>
          <a:p>
            <a:endParaRPr lang="en-US" dirty="0"/>
          </a:p>
        </p:txBody>
      </p:sp>
    </p:spTree>
    <p:extLst>
      <p:ext uri="{BB962C8B-B14F-4D97-AF65-F5344CB8AC3E}">
        <p14:creationId xmlns:p14="http://schemas.microsoft.com/office/powerpoint/2010/main" val="26518362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63EEB-A5E6-52BE-335B-3EF92274A820}"/>
              </a:ext>
            </a:extLst>
          </p:cNvPr>
          <p:cNvSpPr>
            <a:spLocks noGrp="1"/>
          </p:cNvSpPr>
          <p:nvPr>
            <p:ph type="title"/>
          </p:nvPr>
        </p:nvSpPr>
        <p:spPr/>
        <p:txBody>
          <a:bodyPr/>
          <a:lstStyle/>
          <a:p>
            <a:r>
              <a:rPr lang="en-US" dirty="0"/>
              <a:t>What are necessary steps?</a:t>
            </a:r>
          </a:p>
        </p:txBody>
      </p:sp>
      <p:sp>
        <p:nvSpPr>
          <p:cNvPr id="3" name="Content Placeholder 2">
            <a:extLst>
              <a:ext uri="{FF2B5EF4-FFF2-40B4-BE49-F238E27FC236}">
                <a16:creationId xmlns:a16="http://schemas.microsoft.com/office/drawing/2014/main" id="{638969B4-3610-6882-B7AA-A08235A46A7C}"/>
              </a:ext>
            </a:extLst>
          </p:cNvPr>
          <p:cNvSpPr>
            <a:spLocks noGrp="1"/>
          </p:cNvSpPr>
          <p:nvPr>
            <p:ph idx="1"/>
          </p:nvPr>
        </p:nvSpPr>
        <p:spPr/>
        <p:txBody>
          <a:bodyPr>
            <a:normAutofit lnSpcReduction="10000"/>
          </a:bodyPr>
          <a:lstStyle/>
          <a:p>
            <a:r>
              <a:rPr lang="en-US" dirty="0"/>
              <a:t>What are the Government/Private Sector stated goals?</a:t>
            </a:r>
          </a:p>
          <a:p>
            <a:pPr lvl="1"/>
            <a:r>
              <a:rPr lang="en-US" dirty="0"/>
              <a:t>Profit</a:t>
            </a:r>
          </a:p>
          <a:p>
            <a:pPr lvl="1"/>
            <a:r>
              <a:rPr lang="en-US" dirty="0"/>
              <a:t>Sustainability</a:t>
            </a:r>
          </a:p>
          <a:p>
            <a:pPr lvl="1"/>
            <a:r>
              <a:rPr lang="en-US" dirty="0"/>
              <a:t>Community engagement &amp; betterment</a:t>
            </a:r>
          </a:p>
          <a:p>
            <a:r>
              <a:rPr lang="en-US" dirty="0"/>
              <a:t>Establish a baseline (pre-process process: what is known)</a:t>
            </a:r>
          </a:p>
          <a:p>
            <a:pPr lvl="1"/>
            <a:r>
              <a:rPr lang="en-US" dirty="0"/>
              <a:t>Literature review</a:t>
            </a:r>
          </a:p>
          <a:p>
            <a:pPr lvl="1"/>
            <a:r>
              <a:rPr lang="en-US" dirty="0"/>
              <a:t>Scoping exercise</a:t>
            </a:r>
          </a:p>
          <a:p>
            <a:pPr lvl="1"/>
            <a:r>
              <a:rPr lang="en-US" dirty="0"/>
              <a:t>Stakeholder mapping</a:t>
            </a:r>
          </a:p>
          <a:p>
            <a:pPr lvl="1"/>
            <a:r>
              <a:rPr lang="en-US" dirty="0"/>
              <a:t>Risk analysis</a:t>
            </a:r>
          </a:p>
          <a:p>
            <a:pPr lvl="1"/>
            <a:r>
              <a:rPr lang="en-US" dirty="0"/>
              <a:t>Gap analysis</a:t>
            </a:r>
          </a:p>
          <a:p>
            <a:r>
              <a:rPr lang="en-US" dirty="0"/>
              <a:t>Develop a process</a:t>
            </a:r>
          </a:p>
        </p:txBody>
      </p:sp>
    </p:spTree>
    <p:extLst>
      <p:ext uri="{BB962C8B-B14F-4D97-AF65-F5344CB8AC3E}">
        <p14:creationId xmlns:p14="http://schemas.microsoft.com/office/powerpoint/2010/main" val="29749284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DD973C-6D69-1883-55BE-5D26B1C437EB}"/>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kern="1200" dirty="0">
                <a:solidFill>
                  <a:schemeClr val="tx1"/>
                </a:solidFill>
                <a:latin typeface="+mj-lt"/>
                <a:ea typeface="+mj-ea"/>
                <a:cs typeface="+mj-cs"/>
              </a:rPr>
              <a:t>Why both laws matter for NRM</a:t>
            </a:r>
          </a:p>
        </p:txBody>
      </p:sp>
      <p:graphicFrame>
        <p:nvGraphicFramePr>
          <p:cNvPr id="5" name="Table 4">
            <a:extLst>
              <a:ext uri="{FF2B5EF4-FFF2-40B4-BE49-F238E27FC236}">
                <a16:creationId xmlns:a16="http://schemas.microsoft.com/office/drawing/2014/main" id="{5A06C01D-F02D-0FD6-682C-664E3DCAC3BA}"/>
              </a:ext>
            </a:extLst>
          </p:cNvPr>
          <p:cNvGraphicFramePr>
            <a:graphicFrameLocks noGrp="1"/>
          </p:cNvGraphicFramePr>
          <p:nvPr/>
        </p:nvGraphicFramePr>
        <p:xfrm>
          <a:off x="739220" y="2633472"/>
          <a:ext cx="10710514" cy="3586354"/>
        </p:xfrm>
        <a:graphic>
          <a:graphicData uri="http://schemas.openxmlformats.org/drawingml/2006/table">
            <a:tbl>
              <a:tblPr/>
              <a:tblGrid>
                <a:gridCol w="2490537">
                  <a:extLst>
                    <a:ext uri="{9D8B030D-6E8A-4147-A177-3AD203B41FA5}">
                      <a16:colId xmlns:a16="http://schemas.microsoft.com/office/drawing/2014/main" val="243930756"/>
                    </a:ext>
                  </a:extLst>
                </a:gridCol>
                <a:gridCol w="3818286">
                  <a:extLst>
                    <a:ext uri="{9D8B030D-6E8A-4147-A177-3AD203B41FA5}">
                      <a16:colId xmlns:a16="http://schemas.microsoft.com/office/drawing/2014/main" val="202262857"/>
                    </a:ext>
                  </a:extLst>
                </a:gridCol>
                <a:gridCol w="4401691">
                  <a:extLst>
                    <a:ext uri="{9D8B030D-6E8A-4147-A177-3AD203B41FA5}">
                      <a16:colId xmlns:a16="http://schemas.microsoft.com/office/drawing/2014/main" val="1951843733"/>
                    </a:ext>
                  </a:extLst>
                </a:gridCol>
              </a:tblGrid>
              <a:tr h="616378">
                <a:tc>
                  <a:txBody>
                    <a:bodyPr/>
                    <a:lstStyle/>
                    <a:p>
                      <a:pPr algn="l" fontAlgn="ctr">
                        <a:buNone/>
                      </a:pPr>
                      <a:r>
                        <a:rPr lang="en-CA" sz="2800" b="1" i="0" u="none" strike="noStrike" dirty="0">
                          <a:effectLst/>
                          <a:latin typeface="Arial" panose="020B0604020202020204" pitchFamily="34" charset="0"/>
                        </a:rPr>
                        <a:t>Law</a:t>
                      </a:r>
                    </a:p>
                  </a:txBody>
                  <a:tcPr marL="144846" marR="144846" marT="72423" marB="72423" anchor="ctr">
                    <a:lnL>
                      <a:noFill/>
                    </a:lnL>
                    <a:lnR>
                      <a:noFill/>
                    </a:lnR>
                    <a:lnT>
                      <a:noFill/>
                    </a:lnT>
                    <a:lnB>
                      <a:noFill/>
                    </a:lnB>
                    <a:noFill/>
                  </a:tcPr>
                </a:tc>
                <a:tc>
                  <a:txBody>
                    <a:bodyPr/>
                    <a:lstStyle/>
                    <a:p>
                      <a:pPr algn="l" fontAlgn="ctr">
                        <a:buNone/>
                      </a:pPr>
                      <a:r>
                        <a:rPr lang="en-CA" sz="2800" b="1" i="0" u="none" strike="noStrike" dirty="0">
                          <a:effectLst/>
                          <a:latin typeface="Arial" panose="020B0604020202020204" pitchFamily="34" charset="0"/>
                        </a:rPr>
                        <a:t>What it tells us</a:t>
                      </a:r>
                    </a:p>
                  </a:txBody>
                  <a:tcPr marL="144846" marR="144846" marT="72423" marB="72423" anchor="ctr">
                    <a:lnL>
                      <a:noFill/>
                    </a:lnL>
                    <a:lnR>
                      <a:noFill/>
                    </a:lnR>
                    <a:lnT>
                      <a:noFill/>
                    </a:lnT>
                    <a:lnB>
                      <a:noFill/>
                    </a:lnB>
                    <a:noFill/>
                  </a:tcPr>
                </a:tc>
                <a:tc>
                  <a:txBody>
                    <a:bodyPr/>
                    <a:lstStyle/>
                    <a:p>
                      <a:pPr algn="l" fontAlgn="ctr">
                        <a:buNone/>
                      </a:pPr>
                      <a:r>
                        <a:rPr lang="en-CA" sz="2800" b="1" i="0" u="none" strike="noStrike" dirty="0">
                          <a:effectLst/>
                          <a:latin typeface="Arial" panose="020B0604020202020204" pitchFamily="34" charset="0"/>
                        </a:rPr>
                        <a:t>NRM implication</a:t>
                      </a:r>
                    </a:p>
                  </a:txBody>
                  <a:tcPr marL="144846" marR="144846" marT="72423" marB="72423" anchor="ctr">
                    <a:lnL>
                      <a:noFill/>
                    </a:lnL>
                    <a:lnR>
                      <a:noFill/>
                    </a:lnR>
                    <a:lnT>
                      <a:noFill/>
                    </a:lnT>
                    <a:lnB>
                      <a:noFill/>
                    </a:lnB>
                    <a:noFill/>
                  </a:tcPr>
                </a:tc>
                <a:extLst>
                  <a:ext uri="{0D108BD9-81ED-4DB2-BD59-A6C34878D82A}">
                    <a16:rowId xmlns:a16="http://schemas.microsoft.com/office/drawing/2014/main" val="167392845"/>
                  </a:ext>
                </a:extLst>
              </a:tr>
              <a:tr h="1484988">
                <a:tc>
                  <a:txBody>
                    <a:bodyPr/>
                    <a:lstStyle/>
                    <a:p>
                      <a:pPr algn="l" fontAlgn="ctr">
                        <a:buNone/>
                      </a:pPr>
                      <a:r>
                        <a:rPr lang="en-CA" sz="2800" b="0" i="0" u="none" strike="noStrike" dirty="0">
                          <a:effectLst/>
                          <a:latin typeface="Arial" panose="020B0604020202020204" pitchFamily="34" charset="0"/>
                        </a:rPr>
                        <a:t>First Law</a:t>
                      </a:r>
                    </a:p>
                  </a:txBody>
                  <a:tcPr marL="144846" marR="144846" marT="72423" marB="72423" anchor="ctr">
                    <a:lnL>
                      <a:noFill/>
                    </a:lnL>
                    <a:lnR>
                      <a:noFill/>
                    </a:lnR>
                    <a:lnT>
                      <a:noFill/>
                    </a:lnT>
                    <a:lnB>
                      <a:noFill/>
                    </a:lnB>
                    <a:noFill/>
                  </a:tcPr>
                </a:tc>
                <a:tc>
                  <a:txBody>
                    <a:bodyPr/>
                    <a:lstStyle/>
                    <a:p>
                      <a:pPr algn="l" fontAlgn="ctr">
                        <a:buNone/>
                      </a:pPr>
                      <a:r>
                        <a:rPr lang="en-CA" sz="2800" b="0" i="0" u="none" strike="noStrike">
                          <a:effectLst/>
                          <a:latin typeface="Arial" panose="020B0604020202020204" pitchFamily="34" charset="0"/>
                        </a:rPr>
                        <a:t>Nothing disappears</a:t>
                      </a:r>
                    </a:p>
                  </a:txBody>
                  <a:tcPr marL="144846" marR="144846" marT="72423" marB="72423" anchor="ctr">
                    <a:lnL>
                      <a:noFill/>
                    </a:lnL>
                    <a:lnR>
                      <a:noFill/>
                    </a:lnR>
                    <a:lnT>
                      <a:noFill/>
                    </a:lnT>
                    <a:lnB>
                      <a:noFill/>
                    </a:lnB>
                    <a:noFill/>
                  </a:tcPr>
                </a:tc>
                <a:tc>
                  <a:txBody>
                    <a:bodyPr/>
                    <a:lstStyle/>
                    <a:p>
                      <a:pPr algn="l" fontAlgn="ctr">
                        <a:buNone/>
                      </a:pPr>
                      <a:r>
                        <a:rPr lang="en-CA" sz="2800" b="0" i="0" u="none" strike="noStrike">
                          <a:effectLst/>
                          <a:latin typeface="Arial" panose="020B0604020202020204" pitchFamily="34" charset="0"/>
                        </a:rPr>
                        <a:t>Waste, pollution, and emissions are unavoidable</a:t>
                      </a:r>
                    </a:p>
                  </a:txBody>
                  <a:tcPr marL="144846" marR="144846" marT="72423" marB="72423" anchor="ctr">
                    <a:lnL>
                      <a:noFill/>
                    </a:lnL>
                    <a:lnR>
                      <a:noFill/>
                    </a:lnR>
                    <a:lnT>
                      <a:noFill/>
                    </a:lnT>
                    <a:lnB>
                      <a:noFill/>
                    </a:lnB>
                    <a:noFill/>
                  </a:tcPr>
                </a:tc>
                <a:extLst>
                  <a:ext uri="{0D108BD9-81ED-4DB2-BD59-A6C34878D82A}">
                    <a16:rowId xmlns:a16="http://schemas.microsoft.com/office/drawing/2014/main" val="1845358535"/>
                  </a:ext>
                </a:extLst>
              </a:tr>
              <a:tr h="1484988">
                <a:tc>
                  <a:txBody>
                    <a:bodyPr/>
                    <a:lstStyle/>
                    <a:p>
                      <a:pPr algn="l" fontAlgn="ctr">
                        <a:buNone/>
                      </a:pPr>
                      <a:r>
                        <a:rPr lang="en-CA" sz="2800" b="0" i="0" u="none" strike="noStrike" dirty="0">
                          <a:effectLst/>
                          <a:latin typeface="Arial" panose="020B0604020202020204" pitchFamily="34" charset="0"/>
                        </a:rPr>
                        <a:t>Second Law</a:t>
                      </a:r>
                    </a:p>
                  </a:txBody>
                  <a:tcPr marL="144846" marR="144846" marT="72423" marB="72423" anchor="ctr">
                    <a:lnL>
                      <a:noFill/>
                    </a:lnL>
                    <a:lnR>
                      <a:noFill/>
                    </a:lnR>
                    <a:lnT>
                      <a:noFill/>
                    </a:lnT>
                    <a:lnB>
                      <a:noFill/>
                    </a:lnB>
                    <a:noFill/>
                  </a:tcPr>
                </a:tc>
                <a:tc>
                  <a:txBody>
                    <a:bodyPr/>
                    <a:lstStyle/>
                    <a:p>
                      <a:pPr algn="l" fontAlgn="ctr">
                        <a:buNone/>
                      </a:pPr>
                      <a:r>
                        <a:rPr lang="en-CA" sz="2800" b="0" i="0" u="none" strike="noStrike">
                          <a:effectLst/>
                          <a:latin typeface="Arial" panose="020B0604020202020204" pitchFamily="34" charset="0"/>
                        </a:rPr>
                        <a:t>Everything degrades</a:t>
                      </a:r>
                    </a:p>
                  </a:txBody>
                  <a:tcPr marL="144846" marR="144846" marT="72423" marB="72423" anchor="ctr">
                    <a:lnL>
                      <a:noFill/>
                    </a:lnL>
                    <a:lnR>
                      <a:noFill/>
                    </a:lnR>
                    <a:lnT>
                      <a:noFill/>
                    </a:lnT>
                    <a:lnB>
                      <a:noFill/>
                    </a:lnB>
                    <a:noFill/>
                  </a:tcPr>
                </a:tc>
                <a:tc>
                  <a:txBody>
                    <a:bodyPr/>
                    <a:lstStyle/>
                    <a:p>
                      <a:pPr algn="l" fontAlgn="ctr">
                        <a:buNone/>
                      </a:pPr>
                      <a:r>
                        <a:rPr lang="en-CA" sz="2800" b="0" i="0" u="none" strike="noStrike" dirty="0">
                          <a:effectLst/>
                          <a:latin typeface="Arial" panose="020B0604020202020204" pitchFamily="34" charset="0"/>
                        </a:rPr>
                        <a:t>Efficiency, conservation, and prevention matter more than cleanup</a:t>
                      </a:r>
                    </a:p>
                  </a:txBody>
                  <a:tcPr marL="144846" marR="144846" marT="72423" marB="72423" anchor="ctr">
                    <a:lnL>
                      <a:noFill/>
                    </a:lnL>
                    <a:lnR>
                      <a:noFill/>
                    </a:lnR>
                    <a:lnT>
                      <a:noFill/>
                    </a:lnT>
                    <a:lnB>
                      <a:noFill/>
                    </a:lnB>
                    <a:noFill/>
                  </a:tcPr>
                </a:tc>
                <a:extLst>
                  <a:ext uri="{0D108BD9-81ED-4DB2-BD59-A6C34878D82A}">
                    <a16:rowId xmlns:a16="http://schemas.microsoft.com/office/drawing/2014/main" val="898673551"/>
                  </a:ext>
                </a:extLst>
              </a:tr>
            </a:tbl>
          </a:graphicData>
        </a:graphic>
      </p:graphicFrame>
    </p:spTree>
    <p:extLst>
      <p:ext uri="{BB962C8B-B14F-4D97-AF65-F5344CB8AC3E}">
        <p14:creationId xmlns:p14="http://schemas.microsoft.com/office/powerpoint/2010/main" val="20510800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8011E-EF87-9C26-0620-4C46501689DE}"/>
              </a:ext>
            </a:extLst>
          </p:cNvPr>
          <p:cNvSpPr>
            <a:spLocks noGrp="1"/>
          </p:cNvSpPr>
          <p:nvPr>
            <p:ph type="title"/>
          </p:nvPr>
        </p:nvSpPr>
        <p:spPr/>
        <p:txBody>
          <a:bodyPr/>
          <a:lstStyle/>
          <a:p>
            <a:r>
              <a:rPr lang="en-US" dirty="0"/>
              <a:t>From the Holocene to the Anthropocene</a:t>
            </a:r>
          </a:p>
        </p:txBody>
      </p:sp>
      <p:sp>
        <p:nvSpPr>
          <p:cNvPr id="4" name="TextBox 3">
            <a:extLst>
              <a:ext uri="{FF2B5EF4-FFF2-40B4-BE49-F238E27FC236}">
                <a16:creationId xmlns:a16="http://schemas.microsoft.com/office/drawing/2014/main" id="{6EA9EB23-44EE-51F7-AFE5-DCFA368D2691}"/>
              </a:ext>
            </a:extLst>
          </p:cNvPr>
          <p:cNvSpPr txBox="1"/>
          <p:nvPr/>
        </p:nvSpPr>
        <p:spPr>
          <a:xfrm>
            <a:off x="1349115" y="1586088"/>
            <a:ext cx="9368852" cy="4524315"/>
          </a:xfrm>
          <a:prstGeom prst="rect">
            <a:avLst/>
          </a:prstGeom>
          <a:noFill/>
        </p:spPr>
        <p:txBody>
          <a:bodyPr wrap="square">
            <a:spAutoFit/>
          </a:bodyPr>
          <a:lstStyle/>
          <a:p>
            <a:pPr>
              <a:buNone/>
            </a:pPr>
            <a:r>
              <a:rPr lang="en-CA" sz="2400" b="1" dirty="0"/>
              <a:t>Holocene (≈ last 11,700 years)</a:t>
            </a:r>
          </a:p>
          <a:p>
            <a:pPr>
              <a:buFont typeface="Arial" panose="020B0604020202020204" pitchFamily="34" charset="0"/>
              <a:buChar char="•"/>
            </a:pPr>
            <a:r>
              <a:rPr lang="en-CA" sz="2400" dirty="0"/>
              <a:t>  Relatively </a:t>
            </a:r>
            <a:r>
              <a:rPr lang="en-CA" sz="2400" b="1" dirty="0"/>
              <a:t>stable climate</a:t>
            </a:r>
            <a:endParaRPr lang="en-CA" sz="2400" dirty="0"/>
          </a:p>
          <a:p>
            <a:pPr>
              <a:buFont typeface="Arial" panose="020B0604020202020204" pitchFamily="34" charset="0"/>
              <a:buChar char="•"/>
            </a:pPr>
            <a:r>
              <a:rPr lang="en-CA" sz="2400" dirty="0"/>
              <a:t>  Energy flows dominated by:</a:t>
            </a:r>
          </a:p>
          <a:p>
            <a:pPr marL="742950" lvl="1" indent="-285750">
              <a:buFont typeface="Arial" panose="020B0604020202020204" pitchFamily="34" charset="0"/>
              <a:buChar char="•"/>
            </a:pPr>
            <a:r>
              <a:rPr lang="en-CA" sz="2400" dirty="0"/>
              <a:t>Solar input</a:t>
            </a:r>
          </a:p>
          <a:p>
            <a:pPr marL="742950" lvl="1" indent="-285750">
              <a:buFont typeface="Arial" panose="020B0604020202020204" pitchFamily="34" charset="0"/>
              <a:buChar char="•"/>
            </a:pPr>
            <a:r>
              <a:rPr lang="en-CA" sz="2400" dirty="0"/>
              <a:t>Biological processes</a:t>
            </a:r>
          </a:p>
          <a:p>
            <a:pPr>
              <a:buFont typeface="Arial" panose="020B0604020202020204" pitchFamily="34" charset="0"/>
              <a:buChar char="•"/>
            </a:pPr>
            <a:r>
              <a:rPr lang="en-CA" sz="2400" dirty="0"/>
              <a:t>  Human systems largely </a:t>
            </a:r>
            <a:r>
              <a:rPr lang="en-CA" sz="2400" b="1" dirty="0"/>
              <a:t>embedded within</a:t>
            </a:r>
            <a:r>
              <a:rPr lang="en-CA" sz="2400" dirty="0"/>
              <a:t> ecosystem limits</a:t>
            </a:r>
          </a:p>
          <a:p>
            <a:pPr>
              <a:buNone/>
            </a:pPr>
            <a:endParaRPr lang="en-CA" sz="2400" b="1" dirty="0"/>
          </a:p>
          <a:p>
            <a:pPr>
              <a:buNone/>
            </a:pPr>
            <a:endParaRPr lang="en-CA" sz="2400" b="1" dirty="0"/>
          </a:p>
          <a:p>
            <a:pPr>
              <a:buNone/>
            </a:pPr>
            <a:r>
              <a:rPr lang="en-CA" sz="2400" b="1" dirty="0"/>
              <a:t>Anthropocene (≈ mid-20th century onward)</a:t>
            </a:r>
          </a:p>
          <a:p>
            <a:pPr>
              <a:buFont typeface="Arial" panose="020B0604020202020204" pitchFamily="34" charset="0"/>
              <a:buChar char="•"/>
            </a:pPr>
            <a:r>
              <a:rPr lang="en-CA" sz="2400" dirty="0"/>
              <a:t>  Rapid, large-scale </a:t>
            </a:r>
            <a:r>
              <a:rPr lang="en-CA" sz="2400" b="1" dirty="0"/>
              <a:t>human redirection of energy and materials</a:t>
            </a:r>
            <a:endParaRPr lang="en-CA" sz="2400" dirty="0"/>
          </a:p>
          <a:p>
            <a:pPr>
              <a:buFont typeface="Arial" panose="020B0604020202020204" pitchFamily="34" charset="0"/>
              <a:buChar char="•"/>
            </a:pPr>
            <a:r>
              <a:rPr lang="en-CA" sz="2400" dirty="0"/>
              <a:t>  Fossil fuels unlock </a:t>
            </a:r>
            <a:r>
              <a:rPr lang="en-CA" sz="2400" b="1" dirty="0"/>
              <a:t>ancient stored energy</a:t>
            </a:r>
            <a:endParaRPr lang="en-CA" sz="2400" dirty="0"/>
          </a:p>
          <a:p>
            <a:pPr>
              <a:buFont typeface="Arial" panose="020B0604020202020204" pitchFamily="34" charset="0"/>
              <a:buChar char="•"/>
            </a:pPr>
            <a:r>
              <a:rPr lang="en-CA" sz="2400" dirty="0"/>
              <a:t>  Human systems begin to </a:t>
            </a:r>
            <a:r>
              <a:rPr lang="en-CA" sz="2400" b="1" dirty="0"/>
              <a:t>override</a:t>
            </a:r>
            <a:r>
              <a:rPr lang="en-CA" sz="2400" dirty="0"/>
              <a:t> natural regulatory processes</a:t>
            </a:r>
          </a:p>
        </p:txBody>
      </p:sp>
    </p:spTree>
    <p:extLst>
      <p:ext uri="{BB962C8B-B14F-4D97-AF65-F5344CB8AC3E}">
        <p14:creationId xmlns:p14="http://schemas.microsoft.com/office/powerpoint/2010/main" val="9203728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3D3DED-BF57-1250-F911-EF888C519EE6}"/>
              </a:ext>
            </a:extLst>
          </p:cNvPr>
          <p:cNvSpPr>
            <a:spLocks noGrp="1"/>
          </p:cNvSpPr>
          <p:nvPr>
            <p:ph type="title"/>
          </p:nvPr>
        </p:nvSpPr>
        <p:spPr/>
        <p:txBody>
          <a:bodyPr/>
          <a:lstStyle/>
          <a:p>
            <a:r>
              <a:rPr lang="en-US" dirty="0"/>
              <a:t>Core concepts for socio-ecological systems approach</a:t>
            </a:r>
          </a:p>
        </p:txBody>
      </p:sp>
      <p:sp>
        <p:nvSpPr>
          <p:cNvPr id="4" name="Content Placeholder 3">
            <a:extLst>
              <a:ext uri="{FF2B5EF4-FFF2-40B4-BE49-F238E27FC236}">
                <a16:creationId xmlns:a16="http://schemas.microsoft.com/office/drawing/2014/main" id="{CC18DD56-8BC3-EB95-398B-71B4E1A4D9B5}"/>
              </a:ext>
            </a:extLst>
          </p:cNvPr>
          <p:cNvSpPr>
            <a:spLocks noGrp="1"/>
          </p:cNvSpPr>
          <p:nvPr>
            <p:ph idx="1"/>
          </p:nvPr>
        </p:nvSpPr>
        <p:spPr/>
        <p:txBody>
          <a:bodyPr>
            <a:normAutofit fontScale="92500" lnSpcReduction="20000"/>
          </a:bodyPr>
          <a:lstStyle/>
          <a:p>
            <a:pPr marL="0" indent="0">
              <a:buNone/>
            </a:pPr>
            <a:r>
              <a:rPr lang="en-CA" b="1" dirty="0">
                <a:solidFill>
                  <a:srgbClr val="FF0000"/>
                </a:solidFill>
              </a:rPr>
              <a:t>Sustainability</a:t>
            </a:r>
            <a:r>
              <a:rPr lang="en-CA" b="1" dirty="0"/>
              <a:t> </a:t>
            </a:r>
          </a:p>
          <a:p>
            <a:pPr marL="0" indent="0">
              <a:buNone/>
            </a:pPr>
            <a:r>
              <a:rPr lang="en-CA" dirty="0"/>
              <a:t>is not about stopping resource use—it’s about </a:t>
            </a:r>
            <a:r>
              <a:rPr lang="en-CA" b="1" dirty="0"/>
              <a:t>slowing down irreversible degradation</a:t>
            </a:r>
            <a:r>
              <a:rPr lang="en-CA" dirty="0"/>
              <a:t>.</a:t>
            </a:r>
          </a:p>
          <a:p>
            <a:pPr marL="0" indent="0">
              <a:buNone/>
            </a:pPr>
            <a:r>
              <a:rPr lang="en-CA" b="1" dirty="0">
                <a:solidFill>
                  <a:srgbClr val="FF0000"/>
                </a:solidFill>
              </a:rPr>
              <a:t>Conservation</a:t>
            </a:r>
          </a:p>
          <a:p>
            <a:pPr marL="0" indent="0">
              <a:buNone/>
            </a:pPr>
            <a:r>
              <a:rPr lang="en-CA" dirty="0"/>
              <a:t>Conserving resources saves </a:t>
            </a:r>
            <a:r>
              <a:rPr lang="en-CA" b="1" dirty="0"/>
              <a:t>high-quality energy and materials</a:t>
            </a:r>
            <a:r>
              <a:rPr lang="en-CA" dirty="0"/>
              <a:t> for future use.</a:t>
            </a:r>
          </a:p>
          <a:p>
            <a:pPr marL="0" indent="0">
              <a:buNone/>
            </a:pPr>
            <a:r>
              <a:rPr lang="en-CA" b="1" dirty="0">
                <a:solidFill>
                  <a:srgbClr val="FF0000"/>
                </a:solidFill>
              </a:rPr>
              <a:t>Circular economy (with limits)</a:t>
            </a:r>
          </a:p>
          <a:p>
            <a:pPr marL="0" indent="0">
              <a:buNone/>
            </a:pPr>
            <a:r>
              <a:rPr lang="en-CA" dirty="0"/>
              <a:t>Circular systems help—but thermodynamics tells us they </a:t>
            </a:r>
            <a:r>
              <a:rPr lang="en-CA" b="1" dirty="0"/>
              <a:t>can never be perfectly circular</a:t>
            </a:r>
            <a:r>
              <a:rPr lang="en-CA" dirty="0"/>
              <a:t>.</a:t>
            </a:r>
          </a:p>
          <a:p>
            <a:pPr marL="0" indent="0">
              <a:buNone/>
            </a:pPr>
            <a:r>
              <a:rPr lang="en-CA" b="1" dirty="0">
                <a:solidFill>
                  <a:srgbClr val="FF0000"/>
                </a:solidFill>
              </a:rPr>
              <a:t>Ecosystem services</a:t>
            </a:r>
          </a:p>
          <a:p>
            <a:pPr marL="0" indent="0">
              <a:buNone/>
            </a:pPr>
            <a:r>
              <a:rPr lang="en-CA" dirty="0"/>
              <a:t>Ecosystems are </a:t>
            </a:r>
            <a:r>
              <a:rPr lang="en-CA" b="1" dirty="0"/>
              <a:t>energy-processing systems</a:t>
            </a:r>
            <a:r>
              <a:rPr lang="en-CA" dirty="0"/>
              <a:t>—once degraded, they require large energy inputs to restore (if restoration is even possible).</a:t>
            </a:r>
          </a:p>
          <a:p>
            <a:endParaRPr lang="en-US" dirty="0"/>
          </a:p>
        </p:txBody>
      </p:sp>
    </p:spTree>
    <p:extLst>
      <p:ext uri="{BB962C8B-B14F-4D97-AF65-F5344CB8AC3E}">
        <p14:creationId xmlns:p14="http://schemas.microsoft.com/office/powerpoint/2010/main" val="8572064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DC9430F-5F95-C82B-E69D-D45773FE60E2}"/>
              </a:ext>
            </a:extLst>
          </p:cNvPr>
          <p:cNvSpPr>
            <a:spLocks noGrp="1"/>
          </p:cNvSpPr>
          <p:nvPr>
            <p:ph type="title"/>
          </p:nvPr>
        </p:nvSpPr>
        <p:spPr>
          <a:xfrm>
            <a:off x="699714" y="353160"/>
            <a:ext cx="7091300" cy="898581"/>
          </a:xfrm>
        </p:spPr>
        <p:txBody>
          <a:bodyPr vert="horz" lIns="91440" tIns="45720" rIns="91440" bIns="45720" rtlCol="0" anchor="ctr">
            <a:normAutofit/>
          </a:bodyPr>
          <a:lstStyle/>
          <a:p>
            <a:r>
              <a:rPr lang="en-US" sz="4000" dirty="0"/>
              <a:t>Major Biomes</a:t>
            </a:r>
          </a:p>
        </p:txBody>
      </p:sp>
      <p:pic>
        <p:nvPicPr>
          <p:cNvPr id="2" name="Picture 1">
            <a:extLst>
              <a:ext uri="{FF2B5EF4-FFF2-40B4-BE49-F238E27FC236}">
                <a16:creationId xmlns:a16="http://schemas.microsoft.com/office/drawing/2014/main" id="{EA16C15E-A33A-A822-3D18-A8018676FCF0}"/>
              </a:ext>
            </a:extLst>
          </p:cNvPr>
          <p:cNvPicPr>
            <a:picLocks noChangeAspect="1"/>
          </p:cNvPicPr>
          <p:nvPr/>
        </p:nvPicPr>
        <p:blipFill>
          <a:blip r:embed="rId2"/>
          <a:stretch>
            <a:fillRect/>
          </a:stretch>
        </p:blipFill>
        <p:spPr>
          <a:xfrm>
            <a:off x="715748" y="2422848"/>
            <a:ext cx="5131088" cy="3514793"/>
          </a:xfrm>
          <a:prstGeom prst="rect">
            <a:avLst/>
          </a:prstGeom>
        </p:spPr>
      </p:pic>
      <p:pic>
        <p:nvPicPr>
          <p:cNvPr id="2050" name="Picture 2" descr="Chapter 8 ~ Biomes and Ecozones | Humans and the Environment">
            <a:extLst>
              <a:ext uri="{FF2B5EF4-FFF2-40B4-BE49-F238E27FC236}">
                <a16:creationId xmlns:a16="http://schemas.microsoft.com/office/drawing/2014/main" id="{499102A3-7B5D-6A4A-EA1B-73D8B8E14F5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345165" y="2217815"/>
            <a:ext cx="4110880" cy="3997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39361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5174B-22DB-DFAE-A929-E6197DFC0C3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latin typeface="+mj-lt"/>
                <a:ea typeface="+mj-ea"/>
                <a:cs typeface="+mj-cs"/>
              </a:rPr>
              <a:t>Ecozones</a:t>
            </a:r>
          </a:p>
        </p:txBody>
      </p:sp>
      <p:pic>
        <p:nvPicPr>
          <p:cNvPr id="3" name="Picture 2">
            <a:extLst>
              <a:ext uri="{FF2B5EF4-FFF2-40B4-BE49-F238E27FC236}">
                <a16:creationId xmlns:a16="http://schemas.microsoft.com/office/drawing/2014/main" id="{AB9EF3E7-1D4D-909B-C57B-2686C299A173}"/>
              </a:ext>
            </a:extLst>
          </p:cNvPr>
          <p:cNvPicPr>
            <a:picLocks noChangeAspect="1"/>
          </p:cNvPicPr>
          <p:nvPr/>
        </p:nvPicPr>
        <p:blipFill>
          <a:blip r:embed="rId2"/>
          <a:stretch>
            <a:fillRect/>
          </a:stretch>
        </p:blipFill>
        <p:spPr>
          <a:xfrm>
            <a:off x="206594" y="1508488"/>
            <a:ext cx="11327549" cy="4417743"/>
          </a:xfrm>
          <a:prstGeom prst="rect">
            <a:avLst/>
          </a:prstGeom>
        </p:spPr>
      </p:pic>
    </p:spTree>
    <p:extLst>
      <p:ext uri="{BB962C8B-B14F-4D97-AF65-F5344CB8AC3E}">
        <p14:creationId xmlns:p14="http://schemas.microsoft.com/office/powerpoint/2010/main" val="123528157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65BFD8-033F-3783-50A4-7108C8BC2538}"/>
              </a:ext>
            </a:extLst>
          </p:cNvPr>
          <p:cNvSpPr>
            <a:spLocks noGrp="1"/>
          </p:cNvSpPr>
          <p:nvPr>
            <p:ph type="title"/>
          </p:nvPr>
        </p:nvSpPr>
        <p:spPr>
          <a:xfrm>
            <a:off x="630936" y="640080"/>
            <a:ext cx="4818888" cy="1481328"/>
          </a:xfrm>
        </p:spPr>
        <p:txBody>
          <a:bodyPr anchor="b">
            <a:normAutofit/>
          </a:bodyPr>
          <a:lstStyle/>
          <a:p>
            <a:r>
              <a:rPr lang="en-US" sz="5000"/>
              <a:t>Ecosystem Based Management</a:t>
            </a:r>
          </a:p>
        </p:txBody>
      </p:sp>
      <p:sp>
        <p:nvSpPr>
          <p:cNvPr id="4" name="Content Placeholder 3">
            <a:extLst>
              <a:ext uri="{FF2B5EF4-FFF2-40B4-BE49-F238E27FC236}">
                <a16:creationId xmlns:a16="http://schemas.microsoft.com/office/drawing/2014/main" id="{65C56DDC-CFBA-056E-A8B6-3D4A7C80161E}"/>
              </a:ext>
            </a:extLst>
          </p:cNvPr>
          <p:cNvSpPr>
            <a:spLocks noGrp="1"/>
          </p:cNvSpPr>
          <p:nvPr>
            <p:ph idx="1"/>
          </p:nvPr>
        </p:nvSpPr>
        <p:spPr>
          <a:xfrm>
            <a:off x="630936" y="2660904"/>
            <a:ext cx="4818888" cy="3547872"/>
          </a:xfrm>
        </p:spPr>
        <p:txBody>
          <a:bodyPr anchor="t">
            <a:normAutofit/>
          </a:bodyPr>
          <a:lstStyle/>
          <a:p>
            <a:r>
              <a:rPr lang="en-US" sz="2200" dirty="0"/>
              <a:t>Holistic management that takes into account the entire ecosystem and emphasizes biodiversity and ecosystem integrity, as opposed to focusing primarily or solely on a resource or resources, such as water or timber, within an ecosystem.</a:t>
            </a:r>
          </a:p>
        </p:txBody>
      </p:sp>
      <p:pic>
        <p:nvPicPr>
          <p:cNvPr id="3074" name="Picture 2" descr="Components of Ecosystem | Biotic &amp; Abiotic Components">
            <a:extLst>
              <a:ext uri="{FF2B5EF4-FFF2-40B4-BE49-F238E27FC236}">
                <a16:creationId xmlns:a16="http://schemas.microsoft.com/office/drawing/2014/main" id="{001DF05A-A9BE-78D1-8041-2C904C0ED5E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99048" y="1627541"/>
            <a:ext cx="5458968" cy="36029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72961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8E54F9-849C-4865-8C5E-FD967B81D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91AE6B3-1D2D-4C67-A4DB-888635B52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62894AD-B37E-E32A-AA17-4DE8CEF0D4EB}"/>
              </a:ext>
            </a:extLst>
          </p:cNvPr>
          <p:cNvSpPr>
            <a:spLocks noGrp="1"/>
          </p:cNvSpPr>
          <p:nvPr>
            <p:ph type="title"/>
          </p:nvPr>
        </p:nvSpPr>
        <p:spPr>
          <a:xfrm>
            <a:off x="1524000" y="929452"/>
            <a:ext cx="9144000" cy="2526738"/>
          </a:xfrm>
        </p:spPr>
        <p:txBody>
          <a:bodyPr vert="horz" lIns="91440" tIns="45720" rIns="91440" bIns="45720" rtlCol="0" anchor="b">
            <a:normAutofit/>
          </a:bodyPr>
          <a:lstStyle/>
          <a:p>
            <a:pPr algn="ctr"/>
            <a:r>
              <a:rPr lang="en-US" sz="6600" kern="1200">
                <a:solidFill>
                  <a:srgbClr val="FFFFFF"/>
                </a:solidFill>
                <a:latin typeface="+mj-lt"/>
                <a:ea typeface="+mj-ea"/>
                <a:cs typeface="+mj-cs"/>
              </a:rPr>
              <a:t>Class 8</a:t>
            </a:r>
          </a:p>
        </p:txBody>
      </p:sp>
      <p:sp>
        <p:nvSpPr>
          <p:cNvPr id="12" name="sketch line">
            <a:extLst>
              <a:ext uri="{FF2B5EF4-FFF2-40B4-BE49-F238E27FC236}">
                <a16:creationId xmlns:a16="http://schemas.microsoft.com/office/drawing/2014/main" id="{6D080EC2-42B5-4E04-BBF7-F0BC5CB7C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35665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470596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FB513D9-1F85-F9B1-274B-08F7591645E0}"/>
              </a:ext>
            </a:extLst>
          </p:cNvPr>
          <p:cNvPicPr>
            <a:picLocks noChangeAspect="1"/>
          </p:cNvPicPr>
          <p:nvPr/>
        </p:nvPicPr>
        <p:blipFill>
          <a:blip r:embed="rId2"/>
          <a:stretch>
            <a:fillRect/>
          </a:stretch>
        </p:blipFill>
        <p:spPr>
          <a:xfrm>
            <a:off x="6767945" y="0"/>
            <a:ext cx="5424055" cy="6858000"/>
          </a:xfrm>
          <a:prstGeom prst="rect">
            <a:avLst/>
          </a:prstGeom>
        </p:spPr>
      </p:pic>
      <p:sp>
        <p:nvSpPr>
          <p:cNvPr id="5" name="Title 4">
            <a:extLst>
              <a:ext uri="{FF2B5EF4-FFF2-40B4-BE49-F238E27FC236}">
                <a16:creationId xmlns:a16="http://schemas.microsoft.com/office/drawing/2014/main" id="{85E68F54-F428-50A4-69E5-458BE65758A5}"/>
              </a:ext>
            </a:extLst>
          </p:cNvPr>
          <p:cNvSpPr>
            <a:spLocks noGrp="1"/>
          </p:cNvSpPr>
          <p:nvPr>
            <p:ph type="title"/>
          </p:nvPr>
        </p:nvSpPr>
        <p:spPr/>
        <p:txBody>
          <a:bodyPr/>
          <a:lstStyle/>
          <a:p>
            <a:r>
              <a:rPr lang="en-US" dirty="0"/>
              <a:t>Ecosystem</a:t>
            </a:r>
          </a:p>
        </p:txBody>
      </p:sp>
      <p:sp>
        <p:nvSpPr>
          <p:cNvPr id="9" name="Content Placeholder 8">
            <a:extLst>
              <a:ext uri="{FF2B5EF4-FFF2-40B4-BE49-F238E27FC236}">
                <a16:creationId xmlns:a16="http://schemas.microsoft.com/office/drawing/2014/main" id="{498BCA13-C2C8-9119-35A6-04338429F938}"/>
              </a:ext>
            </a:extLst>
          </p:cNvPr>
          <p:cNvSpPr>
            <a:spLocks noGrp="1"/>
          </p:cNvSpPr>
          <p:nvPr>
            <p:ph idx="1"/>
          </p:nvPr>
        </p:nvSpPr>
        <p:spPr>
          <a:xfrm>
            <a:off x="838200" y="1825625"/>
            <a:ext cx="5621977" cy="4351338"/>
          </a:xfrm>
        </p:spPr>
        <p:txBody>
          <a:bodyPr/>
          <a:lstStyle/>
          <a:p>
            <a:r>
              <a:rPr lang="en-US" dirty="0"/>
              <a:t>A community of organisms occupying a given region within a </a:t>
            </a:r>
            <a:r>
              <a:rPr lang="en-US" dirty="0">
                <a:solidFill>
                  <a:srgbClr val="FF0000"/>
                </a:solidFill>
              </a:rPr>
              <a:t>biome</a:t>
            </a:r>
            <a:r>
              <a:rPr lang="en-US" dirty="0"/>
              <a:t>, including the physical and chemical environment of that community and all the interactions among and between organisms and their environment</a:t>
            </a:r>
          </a:p>
        </p:txBody>
      </p:sp>
    </p:spTree>
    <p:extLst>
      <p:ext uri="{BB962C8B-B14F-4D97-AF65-F5344CB8AC3E}">
        <p14:creationId xmlns:p14="http://schemas.microsoft.com/office/powerpoint/2010/main" val="34346117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DEF4D69-CE32-857C-9C6A-39109FD4E59A}"/>
              </a:ext>
            </a:extLst>
          </p:cNvPr>
          <p:cNvPicPr>
            <a:picLocks noChangeAspect="1"/>
          </p:cNvPicPr>
          <p:nvPr/>
        </p:nvPicPr>
        <p:blipFill>
          <a:blip r:embed="rId2"/>
          <a:stretch>
            <a:fillRect/>
          </a:stretch>
        </p:blipFill>
        <p:spPr>
          <a:xfrm>
            <a:off x="0" y="0"/>
            <a:ext cx="12191999" cy="6841375"/>
          </a:xfrm>
          <a:prstGeom prst="rect">
            <a:avLst/>
          </a:prstGeom>
        </p:spPr>
      </p:pic>
      <p:sp>
        <p:nvSpPr>
          <p:cNvPr id="2" name="Title 1">
            <a:extLst>
              <a:ext uri="{FF2B5EF4-FFF2-40B4-BE49-F238E27FC236}">
                <a16:creationId xmlns:a16="http://schemas.microsoft.com/office/drawing/2014/main" id="{1C6A3D2F-2C39-599A-14D8-D38613021B9D}"/>
              </a:ext>
            </a:extLst>
          </p:cNvPr>
          <p:cNvSpPr>
            <a:spLocks noGrp="1"/>
          </p:cNvSpPr>
          <p:nvPr>
            <p:ph type="title"/>
          </p:nvPr>
        </p:nvSpPr>
        <p:spPr/>
        <p:txBody>
          <a:bodyPr/>
          <a:lstStyle/>
          <a:p>
            <a:r>
              <a:rPr lang="en-US" dirty="0"/>
              <a:t>Ecosystems</a:t>
            </a:r>
          </a:p>
        </p:txBody>
      </p:sp>
      <p:sp>
        <p:nvSpPr>
          <p:cNvPr id="3" name="Content Placeholder 2">
            <a:extLst>
              <a:ext uri="{FF2B5EF4-FFF2-40B4-BE49-F238E27FC236}">
                <a16:creationId xmlns:a16="http://schemas.microsoft.com/office/drawing/2014/main" id="{B4A37957-0AB6-2712-4CBE-9A3C95FDB069}"/>
              </a:ext>
            </a:extLst>
          </p:cNvPr>
          <p:cNvSpPr>
            <a:spLocks noGrp="1"/>
          </p:cNvSpPr>
          <p:nvPr>
            <p:ph idx="1"/>
          </p:nvPr>
        </p:nvSpPr>
        <p:spPr>
          <a:xfrm>
            <a:off x="838199" y="3347288"/>
            <a:ext cx="10515600" cy="3399518"/>
          </a:xfrm>
        </p:spPr>
        <p:txBody>
          <a:bodyPr/>
          <a:lstStyle/>
          <a:p>
            <a:r>
              <a:rPr lang="en-US" dirty="0">
                <a:solidFill>
                  <a:schemeClr val="bg1"/>
                </a:solidFill>
              </a:rPr>
              <a:t>Ecosystems sustain us. They are Earth’s primary producers, solar-powered factories that yield the most basic necessities – food, fiber, water. </a:t>
            </a:r>
          </a:p>
          <a:p>
            <a:r>
              <a:rPr lang="en-US" dirty="0">
                <a:solidFill>
                  <a:schemeClr val="bg1"/>
                </a:solidFill>
              </a:rPr>
              <a:t>Ecosystems also provide essential services – air and water purification, climate control, nutrient cycling, and soil production – services we can’t replace at any reasonable price.</a:t>
            </a:r>
          </a:p>
          <a:p>
            <a:pPr lvl="2"/>
            <a:r>
              <a:rPr lang="en-US" dirty="0">
                <a:solidFill>
                  <a:schemeClr val="bg1"/>
                </a:solidFill>
              </a:rPr>
              <a:t>-- World Resources 2000-01, p.8</a:t>
            </a:r>
          </a:p>
        </p:txBody>
      </p:sp>
    </p:spTree>
    <p:extLst>
      <p:ext uri="{BB962C8B-B14F-4D97-AF65-F5344CB8AC3E}">
        <p14:creationId xmlns:p14="http://schemas.microsoft.com/office/powerpoint/2010/main" val="353902011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8AE16D5-F4DB-4C47-C16D-61E00F78F59F}"/>
              </a:ext>
            </a:extLst>
          </p:cNvPr>
          <p:cNvPicPr>
            <a:picLocks noChangeAspect="1"/>
          </p:cNvPicPr>
          <p:nvPr/>
        </p:nvPicPr>
        <p:blipFill>
          <a:blip r:embed="rId2"/>
          <a:stretch>
            <a:fillRect/>
          </a:stretch>
        </p:blipFill>
        <p:spPr>
          <a:xfrm>
            <a:off x="2223947" y="457200"/>
            <a:ext cx="7744106" cy="5943600"/>
          </a:xfrm>
          <a:prstGeom prst="rect">
            <a:avLst/>
          </a:prstGeom>
        </p:spPr>
      </p:pic>
    </p:spTree>
    <p:extLst>
      <p:ext uri="{BB962C8B-B14F-4D97-AF65-F5344CB8AC3E}">
        <p14:creationId xmlns:p14="http://schemas.microsoft.com/office/powerpoint/2010/main" val="4113042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89CEC-2D2A-D6B3-08B2-67B333CC6CC1}"/>
              </a:ext>
            </a:extLst>
          </p:cNvPr>
          <p:cNvSpPr>
            <a:spLocks noGrp="1"/>
          </p:cNvSpPr>
          <p:nvPr>
            <p:ph type="title"/>
          </p:nvPr>
        </p:nvSpPr>
        <p:spPr/>
        <p:txBody>
          <a:bodyPr>
            <a:normAutofit/>
          </a:bodyPr>
          <a:lstStyle/>
          <a:p>
            <a:r>
              <a:rPr lang="en-US" sz="3600" dirty="0"/>
              <a:t>8 Criteria for Determining Best Practices for EIA (from Sinclair &amp; Doelle, 2010: 64)</a:t>
            </a:r>
          </a:p>
        </p:txBody>
      </p:sp>
      <p:sp>
        <p:nvSpPr>
          <p:cNvPr id="3" name="Content Placeholder 2">
            <a:extLst>
              <a:ext uri="{FF2B5EF4-FFF2-40B4-BE49-F238E27FC236}">
                <a16:creationId xmlns:a16="http://schemas.microsoft.com/office/drawing/2014/main" id="{AF882052-BBD2-44BD-4C66-198729D612AF}"/>
              </a:ext>
            </a:extLst>
          </p:cNvPr>
          <p:cNvSpPr>
            <a:spLocks noGrp="1"/>
          </p:cNvSpPr>
          <p:nvPr>
            <p:ph idx="1"/>
          </p:nvPr>
        </p:nvSpPr>
        <p:spPr/>
        <p:txBody>
          <a:bodyPr>
            <a:normAutofit lnSpcReduction="10000"/>
          </a:bodyPr>
          <a:lstStyle/>
          <a:p>
            <a:r>
              <a:rPr lang="en-US" dirty="0"/>
              <a:t>A strong legal foundation establishes EIA as a mandatory and enforceable process, and one that provides clarity, certainty, fairness, and consistency</a:t>
            </a:r>
          </a:p>
          <a:p>
            <a:r>
              <a:rPr lang="en-US" dirty="0"/>
              <a:t>A broad definition of the environment and related processes stipulates requirements to ensure EIA is applied to all environmentally significant undertakings.</a:t>
            </a:r>
          </a:p>
          <a:p>
            <a:r>
              <a:rPr lang="en-US" dirty="0"/>
              <a:t>The EIA process identifies the best options rather than merely </a:t>
            </a:r>
            <a:r>
              <a:rPr lang="en-US" dirty="0" err="1"/>
              <a:t>acceptrable</a:t>
            </a:r>
            <a:r>
              <a:rPr lang="en-US" dirty="0"/>
              <a:t> proposals, and requires critical examination of purposes and comparative evaluation of alternatives to the initiative as well as of alternative means to undertake the proposal.</a:t>
            </a:r>
          </a:p>
        </p:txBody>
      </p:sp>
    </p:spTree>
    <p:extLst>
      <p:ext uri="{BB962C8B-B14F-4D97-AF65-F5344CB8AC3E}">
        <p14:creationId xmlns:p14="http://schemas.microsoft.com/office/powerpoint/2010/main" val="25082262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30C299D-AD10-8B8F-4C1D-317DC1A61225}"/>
              </a:ext>
            </a:extLst>
          </p:cNvPr>
          <p:cNvPicPr>
            <a:picLocks noChangeAspect="1"/>
          </p:cNvPicPr>
          <p:nvPr/>
        </p:nvPicPr>
        <p:blipFill>
          <a:blip r:embed="rId2"/>
          <a:stretch>
            <a:fillRect/>
          </a:stretch>
        </p:blipFill>
        <p:spPr>
          <a:xfrm>
            <a:off x="643467" y="661840"/>
            <a:ext cx="10905066" cy="5534318"/>
          </a:xfrm>
          <a:prstGeom prst="rect">
            <a:avLst/>
          </a:prstGeom>
        </p:spPr>
      </p:pic>
    </p:spTree>
    <p:extLst>
      <p:ext uri="{BB962C8B-B14F-4D97-AF65-F5344CB8AC3E}">
        <p14:creationId xmlns:p14="http://schemas.microsoft.com/office/powerpoint/2010/main" val="31494766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9F8FE-8248-5C69-0F74-876E5A869864}"/>
              </a:ext>
            </a:extLst>
          </p:cNvPr>
          <p:cNvSpPr>
            <a:spLocks noGrp="1"/>
          </p:cNvSpPr>
          <p:nvPr>
            <p:ph type="title"/>
          </p:nvPr>
        </p:nvSpPr>
        <p:spPr>
          <a:xfrm>
            <a:off x="640080" y="325369"/>
            <a:ext cx="4368602" cy="1956841"/>
          </a:xfrm>
        </p:spPr>
        <p:txBody>
          <a:bodyPr anchor="b">
            <a:normAutofit/>
          </a:bodyPr>
          <a:lstStyle/>
          <a:p>
            <a:r>
              <a:rPr lang="en-US" sz="5400"/>
              <a:t>Ecosystem Degradation</a:t>
            </a:r>
          </a:p>
        </p:txBody>
      </p:sp>
      <p:sp>
        <p:nvSpPr>
          <p:cNvPr id="3" name="Content Placeholder 2">
            <a:extLst>
              <a:ext uri="{FF2B5EF4-FFF2-40B4-BE49-F238E27FC236}">
                <a16:creationId xmlns:a16="http://schemas.microsoft.com/office/drawing/2014/main" id="{68574606-A59C-F753-8AAE-8D9D321B85F0}"/>
              </a:ext>
            </a:extLst>
          </p:cNvPr>
          <p:cNvSpPr>
            <a:spLocks noGrp="1"/>
          </p:cNvSpPr>
          <p:nvPr>
            <p:ph idx="1"/>
          </p:nvPr>
        </p:nvSpPr>
        <p:spPr>
          <a:xfrm>
            <a:off x="640080" y="2872899"/>
            <a:ext cx="4243589" cy="3320668"/>
          </a:xfrm>
        </p:spPr>
        <p:txBody>
          <a:bodyPr>
            <a:normAutofit/>
          </a:bodyPr>
          <a:lstStyle/>
          <a:p>
            <a:r>
              <a:rPr lang="en-US" sz="1200"/>
              <a:t>75% of major marine fish stocks either depleted from overfishing or are being fished to their biological limit.</a:t>
            </a:r>
          </a:p>
          <a:p>
            <a:r>
              <a:rPr lang="en-US" sz="1200"/>
              <a:t>Logging and conversion have shrunk the world’s forest cover by as much as half, and roads, farms and residences are rapidly fragmenting what remains into smaller forest islands.</a:t>
            </a:r>
          </a:p>
          <a:p>
            <a:r>
              <a:rPr lang="en-US" sz="1200"/>
              <a:t>58% of coral reefs are potentially threatened by destructive fishing practices, tourist pressures and pollution</a:t>
            </a:r>
          </a:p>
          <a:p>
            <a:r>
              <a:rPr lang="en-US" sz="1200"/>
              <a:t>65% of the roughly 1.5 billion ha of cropland worldwide have experienced some degree of soil degradation. </a:t>
            </a:r>
          </a:p>
          <a:p>
            <a:r>
              <a:rPr lang="en-US" sz="1200"/>
              <a:t>Overpumping of groundwater by the world’s farmers exceeds natural recharge rates by at least 160 billion m3/year</a:t>
            </a:r>
          </a:p>
        </p:txBody>
      </p:sp>
      <p:pic>
        <p:nvPicPr>
          <p:cNvPr id="1026" name="Picture 2" descr="Amazon-fire-climate-change">
            <a:extLst>
              <a:ext uri="{FF2B5EF4-FFF2-40B4-BE49-F238E27FC236}">
                <a16:creationId xmlns:a16="http://schemas.microsoft.com/office/drawing/2014/main" id="{96941150-D49D-12D0-F10B-ADB18D9686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8338" r="24793" b="-1"/>
          <a:stretch>
            <a:fillRect/>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06900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A7DD7-ACFD-7DE6-2DCD-D5CF83F3B87F}"/>
              </a:ext>
            </a:extLst>
          </p:cNvPr>
          <p:cNvSpPr>
            <a:spLocks noGrp="1"/>
          </p:cNvSpPr>
          <p:nvPr>
            <p:ph type="title"/>
          </p:nvPr>
        </p:nvSpPr>
        <p:spPr>
          <a:xfrm>
            <a:off x="630936" y="639520"/>
            <a:ext cx="3429000" cy="1719072"/>
          </a:xfrm>
        </p:spPr>
        <p:txBody>
          <a:bodyPr anchor="b">
            <a:normAutofit/>
          </a:bodyPr>
          <a:lstStyle/>
          <a:p>
            <a:r>
              <a:rPr lang="en-US" sz="5400"/>
              <a:t>Principle pressures</a:t>
            </a:r>
          </a:p>
        </p:txBody>
      </p:sp>
      <p:sp>
        <p:nvSpPr>
          <p:cNvPr id="3" name="Content Placeholder 2">
            <a:extLst>
              <a:ext uri="{FF2B5EF4-FFF2-40B4-BE49-F238E27FC236}">
                <a16:creationId xmlns:a16="http://schemas.microsoft.com/office/drawing/2014/main" id="{6DFFDA84-C134-823D-73EB-0A1DBD9112DC}"/>
              </a:ext>
            </a:extLst>
          </p:cNvPr>
          <p:cNvSpPr>
            <a:spLocks noGrp="1"/>
          </p:cNvSpPr>
          <p:nvPr>
            <p:ph idx="1"/>
          </p:nvPr>
        </p:nvSpPr>
        <p:spPr>
          <a:xfrm>
            <a:off x="630936" y="2807208"/>
            <a:ext cx="3429000" cy="3410712"/>
          </a:xfrm>
        </p:spPr>
        <p:txBody>
          <a:bodyPr anchor="t">
            <a:normAutofit/>
          </a:bodyPr>
          <a:lstStyle/>
          <a:p>
            <a:r>
              <a:rPr lang="en-US" sz="2200"/>
              <a:t>Overuse</a:t>
            </a:r>
          </a:p>
          <a:p>
            <a:r>
              <a:rPr lang="en-US" sz="2200"/>
              <a:t>Conversion</a:t>
            </a:r>
          </a:p>
          <a:p>
            <a:r>
              <a:rPr lang="en-US" sz="2200"/>
              <a:t>Invasive species</a:t>
            </a:r>
          </a:p>
          <a:p>
            <a:r>
              <a:rPr lang="en-US" sz="2200"/>
              <a:t>Pollution</a:t>
            </a:r>
          </a:p>
          <a:p>
            <a:r>
              <a:rPr lang="en-US" sz="2200"/>
              <a:t>Climate change</a:t>
            </a:r>
          </a:p>
        </p:txBody>
      </p:sp>
      <p:pic>
        <p:nvPicPr>
          <p:cNvPr id="4" name="Picture 3">
            <a:extLst>
              <a:ext uri="{FF2B5EF4-FFF2-40B4-BE49-F238E27FC236}">
                <a16:creationId xmlns:a16="http://schemas.microsoft.com/office/drawing/2014/main" id="{05997001-0900-AE28-9CA0-02C7C50B2C75}"/>
              </a:ext>
            </a:extLst>
          </p:cNvPr>
          <p:cNvPicPr>
            <a:picLocks noChangeAspect="1"/>
          </p:cNvPicPr>
          <p:nvPr/>
        </p:nvPicPr>
        <p:blipFill>
          <a:blip r:embed="rId2"/>
          <a:stretch>
            <a:fillRect/>
          </a:stretch>
        </p:blipFill>
        <p:spPr>
          <a:xfrm>
            <a:off x="4654296" y="1547737"/>
            <a:ext cx="6903720" cy="3762526"/>
          </a:xfrm>
          <a:prstGeom prst="rect">
            <a:avLst/>
          </a:prstGeom>
        </p:spPr>
      </p:pic>
    </p:spTree>
    <p:extLst>
      <p:ext uri="{BB962C8B-B14F-4D97-AF65-F5344CB8AC3E}">
        <p14:creationId xmlns:p14="http://schemas.microsoft.com/office/powerpoint/2010/main" val="26121245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9A3A023-1657-AD50-4A44-5F65AFB4DAF4}"/>
              </a:ext>
            </a:extLst>
          </p:cNvPr>
          <p:cNvPicPr>
            <a:picLocks noChangeAspect="1"/>
          </p:cNvPicPr>
          <p:nvPr/>
        </p:nvPicPr>
        <p:blipFill>
          <a:blip r:embed="rId2"/>
          <a:stretch>
            <a:fillRect/>
          </a:stretch>
        </p:blipFill>
        <p:spPr>
          <a:xfrm>
            <a:off x="2415751" y="457200"/>
            <a:ext cx="7360498" cy="5943600"/>
          </a:xfrm>
          <a:prstGeom prst="rect">
            <a:avLst/>
          </a:prstGeom>
        </p:spPr>
      </p:pic>
    </p:spTree>
    <p:extLst>
      <p:ext uri="{BB962C8B-B14F-4D97-AF65-F5344CB8AC3E}">
        <p14:creationId xmlns:p14="http://schemas.microsoft.com/office/powerpoint/2010/main" val="14018001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32D80DA-16F4-265C-803C-9E9A95D5AFEC}"/>
              </a:ext>
            </a:extLst>
          </p:cNvPr>
          <p:cNvPicPr>
            <a:picLocks noChangeAspect="1"/>
          </p:cNvPicPr>
          <p:nvPr/>
        </p:nvPicPr>
        <p:blipFill>
          <a:blip r:embed="rId2"/>
          <a:stretch>
            <a:fillRect/>
          </a:stretch>
        </p:blipFill>
        <p:spPr>
          <a:xfrm>
            <a:off x="457200" y="694183"/>
            <a:ext cx="11277600" cy="5469633"/>
          </a:xfrm>
          <a:prstGeom prst="rect">
            <a:avLst/>
          </a:prstGeom>
        </p:spPr>
      </p:pic>
    </p:spTree>
    <p:extLst>
      <p:ext uri="{BB962C8B-B14F-4D97-AF65-F5344CB8AC3E}">
        <p14:creationId xmlns:p14="http://schemas.microsoft.com/office/powerpoint/2010/main" val="31305441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A5DE93-45BD-425A-EDCE-0D733FF19045}"/>
              </a:ext>
            </a:extLst>
          </p:cNvPr>
          <p:cNvSpPr>
            <a:spLocks noGrp="1"/>
          </p:cNvSpPr>
          <p:nvPr>
            <p:ph type="title"/>
          </p:nvPr>
        </p:nvSpPr>
        <p:spPr>
          <a:xfrm>
            <a:off x="640080" y="325369"/>
            <a:ext cx="4368602" cy="1956841"/>
          </a:xfrm>
        </p:spPr>
        <p:txBody>
          <a:bodyPr anchor="b">
            <a:normAutofit/>
          </a:bodyPr>
          <a:lstStyle/>
          <a:p>
            <a:r>
              <a:rPr lang="en-US" sz="4200"/>
              <a:t>Adopting an Ecosystem Approach</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7E1DBA7-8D3B-34B9-87BB-97DCD478F036}"/>
              </a:ext>
            </a:extLst>
          </p:cNvPr>
          <p:cNvSpPr>
            <a:spLocks noGrp="1"/>
          </p:cNvSpPr>
          <p:nvPr>
            <p:ph idx="1"/>
          </p:nvPr>
        </p:nvSpPr>
        <p:spPr>
          <a:xfrm>
            <a:off x="640080" y="2872899"/>
            <a:ext cx="4243589" cy="3320668"/>
          </a:xfrm>
        </p:spPr>
        <p:txBody>
          <a:bodyPr>
            <a:normAutofit/>
          </a:bodyPr>
          <a:lstStyle/>
          <a:p>
            <a:r>
              <a:rPr lang="en-US" sz="1400"/>
              <a:t>An ecosystem approach broadly evaluates how people’s use of an ecosystem affects its functioning and productivity.</a:t>
            </a:r>
          </a:p>
          <a:p>
            <a:pPr marL="0" indent="0">
              <a:buNone/>
            </a:pPr>
            <a:r>
              <a:rPr lang="en-US" sz="1400"/>
              <a:t> </a:t>
            </a:r>
          </a:p>
          <a:p>
            <a:pPr lvl="1"/>
            <a:r>
              <a:rPr lang="en-US" sz="1400"/>
              <a:t>An ecosystem approach is an integrated approach</a:t>
            </a:r>
          </a:p>
          <a:p>
            <a:pPr lvl="1"/>
            <a:r>
              <a:rPr lang="en-US" sz="1400"/>
              <a:t>An ecosystem approach reorients the boundaries that traditional have defined our management of ecosystems</a:t>
            </a:r>
          </a:p>
          <a:p>
            <a:pPr lvl="1"/>
            <a:r>
              <a:rPr lang="en-US" sz="1400"/>
              <a:t>An ecosystem approach takes the long view</a:t>
            </a:r>
          </a:p>
          <a:p>
            <a:pPr lvl="1"/>
            <a:r>
              <a:rPr lang="en-US" sz="1400"/>
              <a:t>An ecosystem approach includes people</a:t>
            </a:r>
          </a:p>
          <a:p>
            <a:pPr lvl="1"/>
            <a:r>
              <a:rPr lang="en-US" sz="1400"/>
              <a:t>An ecosystem approach maintains the productive potential of ecosystems</a:t>
            </a:r>
          </a:p>
          <a:p>
            <a:endParaRPr lang="en-US" sz="1400" dirty="0"/>
          </a:p>
        </p:txBody>
      </p:sp>
      <p:pic>
        <p:nvPicPr>
          <p:cNvPr id="5" name="Picture 4">
            <a:extLst>
              <a:ext uri="{FF2B5EF4-FFF2-40B4-BE49-F238E27FC236}">
                <a16:creationId xmlns:a16="http://schemas.microsoft.com/office/drawing/2014/main" id="{C0810189-1832-E4C3-F75A-F2CBDD70A9B6}"/>
              </a:ext>
            </a:extLst>
          </p:cNvPr>
          <p:cNvPicPr>
            <a:picLocks noChangeAspect="1"/>
          </p:cNvPicPr>
          <p:nvPr/>
        </p:nvPicPr>
        <p:blipFill>
          <a:blip r:embed="rId2"/>
          <a:srcRect l="9438" r="15334"/>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1972831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A3F8AD4-AA55-6D56-38A5-7FBB2DAD00F0}"/>
              </a:ext>
            </a:extLst>
          </p:cNvPr>
          <p:cNvPicPr>
            <a:picLocks noChangeAspect="1"/>
          </p:cNvPicPr>
          <p:nvPr/>
        </p:nvPicPr>
        <p:blipFill>
          <a:blip r:embed="rId2"/>
          <a:stretch>
            <a:fillRect/>
          </a:stretch>
        </p:blipFill>
        <p:spPr>
          <a:xfrm>
            <a:off x="2622550" y="38100"/>
            <a:ext cx="6946900" cy="6781800"/>
          </a:xfrm>
          <a:prstGeom prst="rect">
            <a:avLst/>
          </a:prstGeom>
        </p:spPr>
      </p:pic>
    </p:spTree>
    <p:extLst>
      <p:ext uri="{BB962C8B-B14F-4D97-AF65-F5344CB8AC3E}">
        <p14:creationId xmlns:p14="http://schemas.microsoft.com/office/powerpoint/2010/main" val="532895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3848A-E8BA-D821-47BE-8A85C82BA78E}"/>
              </a:ext>
            </a:extLst>
          </p:cNvPr>
          <p:cNvSpPr>
            <a:spLocks noGrp="1"/>
          </p:cNvSpPr>
          <p:nvPr>
            <p:ph type="title"/>
          </p:nvPr>
        </p:nvSpPr>
        <p:spPr/>
        <p:txBody>
          <a:bodyPr/>
          <a:lstStyle/>
          <a:p>
            <a:r>
              <a:rPr lang="en-US" dirty="0"/>
              <a:t>EIA best practice continued</a:t>
            </a:r>
          </a:p>
        </p:txBody>
      </p:sp>
      <p:sp>
        <p:nvSpPr>
          <p:cNvPr id="3" name="Content Placeholder 2">
            <a:extLst>
              <a:ext uri="{FF2B5EF4-FFF2-40B4-BE49-F238E27FC236}">
                <a16:creationId xmlns:a16="http://schemas.microsoft.com/office/drawing/2014/main" id="{EAA133C7-1718-908C-2DEC-59194C5C2D50}"/>
              </a:ext>
            </a:extLst>
          </p:cNvPr>
          <p:cNvSpPr>
            <a:spLocks noGrp="1"/>
          </p:cNvSpPr>
          <p:nvPr>
            <p:ph idx="1"/>
          </p:nvPr>
        </p:nvSpPr>
        <p:spPr/>
        <p:txBody>
          <a:bodyPr>
            <a:normAutofit fontScale="92500" lnSpcReduction="10000"/>
          </a:bodyPr>
          <a:lstStyle/>
          <a:p>
            <a:r>
              <a:rPr lang="en-US" dirty="0"/>
              <a:t>The EIA process limits ministerial discretion</a:t>
            </a:r>
          </a:p>
          <a:p>
            <a:r>
              <a:rPr lang="en-US" dirty="0"/>
              <a:t>The EIA process is open and fair, provides a significant role for the public, and contains provisions for public notice, comment, access to information, and participant funding</a:t>
            </a:r>
          </a:p>
          <a:p>
            <a:r>
              <a:rPr lang="en-US" dirty="0"/>
              <a:t>The EIA process has enforceable terms and conditions for approval of an initiative</a:t>
            </a:r>
          </a:p>
          <a:p>
            <a:r>
              <a:rPr lang="en-US" dirty="0"/>
              <a:t>The EIA process explicitly addresses monitoring and other post-approval follow-up to ensure terms and conditions are met.</a:t>
            </a:r>
          </a:p>
          <a:p>
            <a:r>
              <a:rPr lang="en-US" dirty="0"/>
              <a:t>The EIA process ensures assessment work is connected to a larger context, including establishment of overall biophysical and socio-economic impacts.</a:t>
            </a:r>
          </a:p>
        </p:txBody>
      </p:sp>
    </p:spTree>
    <p:extLst>
      <p:ext uri="{BB962C8B-B14F-4D97-AF65-F5344CB8AC3E}">
        <p14:creationId xmlns:p14="http://schemas.microsoft.com/office/powerpoint/2010/main" val="2242308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D8E54F9-849C-4865-8C5E-FD967B81D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91AE6B3-1D2D-4C67-A4DB-888635B52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itle 3">
            <a:extLst>
              <a:ext uri="{FF2B5EF4-FFF2-40B4-BE49-F238E27FC236}">
                <a16:creationId xmlns:a16="http://schemas.microsoft.com/office/drawing/2014/main" id="{6B56DF9F-166D-29A7-2730-17602ACF1274}"/>
              </a:ext>
            </a:extLst>
          </p:cNvPr>
          <p:cNvSpPr>
            <a:spLocks noGrp="1"/>
          </p:cNvSpPr>
          <p:nvPr>
            <p:ph type="title"/>
          </p:nvPr>
        </p:nvSpPr>
        <p:spPr>
          <a:xfrm>
            <a:off x="1524000" y="929452"/>
            <a:ext cx="9144000" cy="2526738"/>
          </a:xfrm>
        </p:spPr>
        <p:txBody>
          <a:bodyPr vert="horz" lIns="91440" tIns="45720" rIns="91440" bIns="45720" rtlCol="0" anchor="b">
            <a:normAutofit/>
          </a:bodyPr>
          <a:lstStyle/>
          <a:p>
            <a:pPr algn="ctr"/>
            <a:r>
              <a:rPr lang="en-US" sz="6600" kern="1200">
                <a:solidFill>
                  <a:srgbClr val="FFFFFF"/>
                </a:solidFill>
                <a:latin typeface="+mj-lt"/>
                <a:ea typeface="+mj-ea"/>
                <a:cs typeface="+mj-cs"/>
              </a:rPr>
              <a:t>Class 2</a:t>
            </a:r>
          </a:p>
        </p:txBody>
      </p:sp>
      <p:sp>
        <p:nvSpPr>
          <p:cNvPr id="5" name="Text Placeholder 4">
            <a:extLst>
              <a:ext uri="{FF2B5EF4-FFF2-40B4-BE49-F238E27FC236}">
                <a16:creationId xmlns:a16="http://schemas.microsoft.com/office/drawing/2014/main" id="{5B911196-1A07-B144-4061-25553AAA032A}"/>
              </a:ext>
            </a:extLst>
          </p:cNvPr>
          <p:cNvSpPr>
            <a:spLocks noGrp="1"/>
          </p:cNvSpPr>
          <p:nvPr>
            <p:ph idx="1"/>
          </p:nvPr>
        </p:nvSpPr>
        <p:spPr>
          <a:xfrm>
            <a:off x="1524000" y="3695230"/>
            <a:ext cx="9144000" cy="1626541"/>
          </a:xfrm>
        </p:spPr>
        <p:txBody>
          <a:bodyPr vert="horz" lIns="91440" tIns="45720" rIns="91440" bIns="45720" rtlCol="0">
            <a:normAutofit/>
          </a:bodyPr>
          <a:lstStyle/>
          <a:p>
            <a:pPr marL="0" indent="0" algn="ctr">
              <a:buNone/>
            </a:pPr>
            <a:r>
              <a:rPr lang="en-US" sz="2400" kern="1200">
                <a:solidFill>
                  <a:srgbClr val="FFFFFF"/>
                </a:solidFill>
                <a:latin typeface="+mn-lt"/>
                <a:ea typeface="+mn-ea"/>
                <a:cs typeface="+mn-cs"/>
              </a:rPr>
              <a:t>Parts 1 and 2</a:t>
            </a:r>
          </a:p>
        </p:txBody>
      </p:sp>
      <p:sp>
        <p:nvSpPr>
          <p:cNvPr id="14" name="sketch line">
            <a:extLst>
              <a:ext uri="{FF2B5EF4-FFF2-40B4-BE49-F238E27FC236}">
                <a16:creationId xmlns:a16="http://schemas.microsoft.com/office/drawing/2014/main" id="{6D080EC2-42B5-4E04-BBF7-F0BC5CB7C9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3566566"/>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95874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5CAF7-9DDD-09FF-0110-4FA6ECF5A7BB}"/>
              </a:ext>
            </a:extLst>
          </p:cNvPr>
          <p:cNvSpPr>
            <a:spLocks noGrp="1"/>
          </p:cNvSpPr>
          <p:nvPr>
            <p:ph type="title"/>
          </p:nvPr>
        </p:nvSpPr>
        <p:spPr>
          <a:xfrm>
            <a:off x="761803" y="350196"/>
            <a:ext cx="4646904" cy="1624520"/>
          </a:xfrm>
        </p:spPr>
        <p:txBody>
          <a:bodyPr anchor="ctr">
            <a:normAutofit/>
          </a:bodyPr>
          <a:lstStyle/>
          <a:p>
            <a:r>
              <a:rPr lang="en-US" sz="4000"/>
              <a:t>Stakeholders</a:t>
            </a:r>
          </a:p>
        </p:txBody>
      </p:sp>
      <p:sp>
        <p:nvSpPr>
          <p:cNvPr id="3" name="Content Placeholder 2">
            <a:extLst>
              <a:ext uri="{FF2B5EF4-FFF2-40B4-BE49-F238E27FC236}">
                <a16:creationId xmlns:a16="http://schemas.microsoft.com/office/drawing/2014/main" id="{1AE89B06-DA71-48F0-D744-AAB43D353E45}"/>
              </a:ext>
            </a:extLst>
          </p:cNvPr>
          <p:cNvSpPr>
            <a:spLocks noGrp="1"/>
          </p:cNvSpPr>
          <p:nvPr>
            <p:ph idx="1"/>
          </p:nvPr>
        </p:nvSpPr>
        <p:spPr>
          <a:xfrm>
            <a:off x="761802" y="2743200"/>
            <a:ext cx="4646905" cy="3613149"/>
          </a:xfrm>
        </p:spPr>
        <p:txBody>
          <a:bodyPr anchor="ctr">
            <a:normAutofit/>
          </a:bodyPr>
          <a:lstStyle/>
          <a:p>
            <a:r>
              <a:rPr lang="en-US" sz="2000" dirty="0"/>
              <a:t>“Persons or groups with a legal responsibility relative to a problem or issue, or likely to be affected by decisions or actions regarding the problem or issue, or able to pose an obstacle to a solution of the problem </a:t>
            </a:r>
            <a:r>
              <a:rPr lang="en-US" sz="2000"/>
              <a:t>or issue”.</a:t>
            </a:r>
            <a:endParaRPr lang="en-US" sz="2000" dirty="0"/>
          </a:p>
        </p:txBody>
      </p:sp>
      <p:pic>
        <p:nvPicPr>
          <p:cNvPr id="5" name="Picture 4" descr="A close up image of chess pawns">
            <a:extLst>
              <a:ext uri="{FF2B5EF4-FFF2-40B4-BE49-F238E27FC236}">
                <a16:creationId xmlns:a16="http://schemas.microsoft.com/office/drawing/2014/main" id="{FF4EDFD0-CFF8-FB3B-01A9-E3168B63D420}"/>
              </a:ext>
            </a:extLst>
          </p:cNvPr>
          <p:cNvPicPr>
            <a:picLocks noChangeAspect="1"/>
          </p:cNvPicPr>
          <p:nvPr/>
        </p:nvPicPr>
        <p:blipFill>
          <a:blip r:embed="rId2"/>
          <a:srcRect l="30480" r="11010"/>
          <a:stretch>
            <a:fillRect/>
          </a:stretch>
        </p:blipFill>
        <p:spPr>
          <a:xfrm>
            <a:off x="6096000" y="1"/>
            <a:ext cx="6102825" cy="6858000"/>
          </a:xfrm>
          <a:prstGeom prst="rect">
            <a:avLst/>
          </a:prstGeom>
        </p:spPr>
      </p:pic>
    </p:spTree>
    <p:extLst>
      <p:ext uri="{BB962C8B-B14F-4D97-AF65-F5344CB8AC3E}">
        <p14:creationId xmlns:p14="http://schemas.microsoft.com/office/powerpoint/2010/main" val="3203227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A4A4F-8EE8-E693-E4C0-FADED36785E3}"/>
              </a:ext>
            </a:extLst>
          </p:cNvPr>
          <p:cNvSpPr>
            <a:spLocks noGrp="1"/>
          </p:cNvSpPr>
          <p:nvPr>
            <p:ph type="title"/>
          </p:nvPr>
        </p:nvSpPr>
        <p:spPr/>
        <p:txBody>
          <a:bodyPr/>
          <a:lstStyle/>
          <a:p>
            <a:r>
              <a:rPr lang="en-US" dirty="0"/>
              <a:t>Key Definitions</a:t>
            </a:r>
          </a:p>
        </p:txBody>
      </p:sp>
      <p:sp>
        <p:nvSpPr>
          <p:cNvPr id="3" name="Content Placeholder 2">
            <a:extLst>
              <a:ext uri="{FF2B5EF4-FFF2-40B4-BE49-F238E27FC236}">
                <a16:creationId xmlns:a16="http://schemas.microsoft.com/office/drawing/2014/main" id="{CC4C0D3B-2F06-30DA-506F-81A5644D4187}"/>
              </a:ext>
            </a:extLst>
          </p:cNvPr>
          <p:cNvSpPr>
            <a:spLocks noGrp="1"/>
          </p:cNvSpPr>
          <p:nvPr>
            <p:ph idx="1"/>
          </p:nvPr>
        </p:nvSpPr>
        <p:spPr/>
        <p:txBody>
          <a:bodyPr>
            <a:normAutofit lnSpcReduction="10000"/>
          </a:bodyPr>
          <a:lstStyle/>
          <a:p>
            <a:r>
              <a:rPr lang="en-CA" b="1" dirty="0">
                <a:solidFill>
                  <a:srgbClr val="FF0000"/>
                </a:solidFill>
              </a:rPr>
              <a:t>Nature</a:t>
            </a:r>
            <a:r>
              <a:rPr lang="en-CA" dirty="0"/>
              <a:t> refers to the totality of phenomena that are </a:t>
            </a:r>
            <a:r>
              <a:rPr lang="en-CA" b="1" dirty="0"/>
              <a:t>not created by humans</a:t>
            </a:r>
            <a:r>
              <a:rPr lang="en-CA" dirty="0"/>
              <a:t>, often understood as the </a:t>
            </a:r>
            <a:r>
              <a:rPr lang="en-CA" b="1" dirty="0"/>
              <a:t>non-human world</a:t>
            </a:r>
            <a:r>
              <a:rPr lang="en-CA" dirty="0"/>
              <a:t> governed by physical, biological, and ecological processes.</a:t>
            </a:r>
          </a:p>
          <a:p>
            <a:r>
              <a:rPr lang="en-CA" dirty="0"/>
              <a:t>The </a:t>
            </a:r>
            <a:r>
              <a:rPr lang="en-CA" b="1" dirty="0">
                <a:solidFill>
                  <a:srgbClr val="FF0000"/>
                </a:solidFill>
              </a:rPr>
              <a:t>natural world</a:t>
            </a:r>
            <a:r>
              <a:rPr lang="en-CA" dirty="0"/>
              <a:t> is the </a:t>
            </a:r>
            <a:r>
              <a:rPr lang="en-CA" b="1" dirty="0"/>
              <a:t>observable, material manifestation of nature</a:t>
            </a:r>
            <a:r>
              <a:rPr lang="en-CA" dirty="0"/>
              <a:t>—the ecosystems, species, landscapes, and physical processes that exist independently of human construction.</a:t>
            </a:r>
          </a:p>
          <a:p>
            <a:r>
              <a:rPr lang="en-CA" dirty="0"/>
              <a:t>The </a:t>
            </a:r>
            <a:r>
              <a:rPr lang="en-CA" b="1" dirty="0">
                <a:solidFill>
                  <a:srgbClr val="FF0000"/>
                </a:solidFill>
              </a:rPr>
              <a:t>biosphere</a:t>
            </a:r>
            <a:r>
              <a:rPr lang="en-CA" dirty="0"/>
              <a:t> is the </a:t>
            </a:r>
            <a:r>
              <a:rPr lang="en-CA" b="1" dirty="0"/>
              <a:t>global, integrated system of all living organisms and the zones of Earth that support life</a:t>
            </a:r>
            <a:r>
              <a:rPr lang="en-CA" dirty="0"/>
              <a:t>.</a:t>
            </a:r>
          </a:p>
          <a:p>
            <a:r>
              <a:rPr lang="en-CA" dirty="0"/>
              <a:t>The </a:t>
            </a:r>
            <a:r>
              <a:rPr lang="en-CA" b="1" dirty="0">
                <a:solidFill>
                  <a:srgbClr val="FF0000"/>
                </a:solidFill>
              </a:rPr>
              <a:t>environment</a:t>
            </a:r>
            <a:r>
              <a:rPr lang="en-CA" dirty="0"/>
              <a:t> refers to the </a:t>
            </a:r>
            <a:r>
              <a:rPr lang="en-CA" b="1" dirty="0"/>
              <a:t>surrounding conditions—natural, built, social, and institutional—that affect organisms or societies</a:t>
            </a:r>
            <a:r>
              <a:rPr lang="en-CA" dirty="0"/>
              <a:t>.</a:t>
            </a:r>
            <a:endParaRPr lang="en-US" dirty="0"/>
          </a:p>
        </p:txBody>
      </p:sp>
    </p:spTree>
    <p:extLst>
      <p:ext uri="{BB962C8B-B14F-4D97-AF65-F5344CB8AC3E}">
        <p14:creationId xmlns:p14="http://schemas.microsoft.com/office/powerpoint/2010/main" val="14760663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a9ee03e0-b78c-4998-8bf4-79b266b85105}" enabled="1" method="Standard" siteId="{723a5a87-f39a-4a22-9247-3fc240c01396}" contentBits="0" removed="0"/>
</clbl:labelList>
</file>

<file path=docProps/app.xml><?xml version="1.0" encoding="utf-8"?>
<Properties xmlns="http://schemas.openxmlformats.org/officeDocument/2006/extended-properties" xmlns:vt="http://schemas.openxmlformats.org/officeDocument/2006/docPropsVTypes">
  <TotalTime>32</TotalTime>
  <Words>2268</Words>
  <Application>Microsoft Macintosh PowerPoint</Application>
  <PresentationFormat>Widescreen</PresentationFormat>
  <Paragraphs>227</Paragraphs>
  <Slides>56</Slides>
  <Notes>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56</vt:i4>
      </vt:variant>
    </vt:vector>
  </HeadingPairs>
  <TitlesOfParts>
    <vt:vector size="60" baseType="lpstr">
      <vt:lpstr>Aptos</vt:lpstr>
      <vt:lpstr>Aptos Display</vt:lpstr>
      <vt:lpstr>Arial</vt:lpstr>
      <vt:lpstr>Office Theme</vt:lpstr>
      <vt:lpstr>Study Guide</vt:lpstr>
      <vt:lpstr>Class 1</vt:lpstr>
      <vt:lpstr>Where to begin?</vt:lpstr>
      <vt:lpstr>What are necessary steps?</vt:lpstr>
      <vt:lpstr>8 Criteria for Determining Best Practices for EIA (from Sinclair &amp; Doelle, 2010: 64)</vt:lpstr>
      <vt:lpstr>EIA best practice continued</vt:lpstr>
      <vt:lpstr>Class 2</vt:lpstr>
      <vt:lpstr>Stakeholders</vt:lpstr>
      <vt:lpstr>Key Definitions</vt:lpstr>
      <vt:lpstr>Different Perspectives</vt:lpstr>
      <vt:lpstr>Different Perspectives</vt:lpstr>
      <vt:lpstr>Different Perspectives</vt:lpstr>
      <vt:lpstr>Crucial Insight for NRM</vt:lpstr>
      <vt:lpstr>Class 3</vt:lpstr>
      <vt:lpstr>Stakeholder Mapping</vt:lpstr>
      <vt:lpstr>PowerPoint Presentation</vt:lpstr>
      <vt:lpstr>PowerPoint Presentation</vt:lpstr>
      <vt:lpstr>Class 4</vt:lpstr>
      <vt:lpstr>What is ‘natural resources management’?</vt:lpstr>
      <vt:lpstr>Government of Canada Definition</vt:lpstr>
      <vt:lpstr>Sustainable Development</vt:lpstr>
      <vt:lpstr>High Modern Definition of NRM?</vt:lpstr>
      <vt:lpstr>Ken Conca, Governing Water</vt:lpstr>
      <vt:lpstr>Traditional Resource Management System</vt:lpstr>
      <vt:lpstr>Traditional resource management</vt:lpstr>
      <vt:lpstr>Class 5</vt:lpstr>
      <vt:lpstr>Governance in relation to Management</vt:lpstr>
      <vt:lpstr>“Bad” Management &amp; “Bad” Governance</vt:lpstr>
      <vt:lpstr>Interrelationship of Dominant Actors: aka the ‘social relations of production’</vt:lpstr>
      <vt:lpstr>Constellation of Social Forces: Who has power?</vt:lpstr>
      <vt:lpstr>PowerPoint Presentation</vt:lpstr>
      <vt:lpstr>Class 6</vt:lpstr>
      <vt:lpstr>Governance</vt:lpstr>
      <vt:lpstr>PowerPoint Presentation</vt:lpstr>
      <vt:lpstr>PowerPoint Presentation</vt:lpstr>
      <vt:lpstr>Beyond “Command and Control”</vt:lpstr>
      <vt:lpstr>Class 7</vt:lpstr>
      <vt:lpstr>Fundamental Challenge</vt:lpstr>
      <vt:lpstr>Energy Flow in an Ecosystem</vt:lpstr>
      <vt:lpstr>Why both laws matter for NRM</vt:lpstr>
      <vt:lpstr>From the Holocene to the Anthropocene</vt:lpstr>
      <vt:lpstr>Core concepts for socio-ecological systems approach</vt:lpstr>
      <vt:lpstr>Major Biomes</vt:lpstr>
      <vt:lpstr>Ecozones</vt:lpstr>
      <vt:lpstr>Ecosystem Based Management</vt:lpstr>
      <vt:lpstr>Class 8</vt:lpstr>
      <vt:lpstr>Ecosystem</vt:lpstr>
      <vt:lpstr>Ecosystems</vt:lpstr>
      <vt:lpstr>PowerPoint Presentation</vt:lpstr>
      <vt:lpstr>PowerPoint Presentation</vt:lpstr>
      <vt:lpstr>Ecosystem Degradation</vt:lpstr>
      <vt:lpstr>Principle pressures</vt:lpstr>
      <vt:lpstr>PowerPoint Presentation</vt:lpstr>
      <vt:lpstr>PowerPoint Presentation</vt:lpstr>
      <vt:lpstr>Adopting an Ecosystem Approach</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Larry Swatuk</dc:creator>
  <cp:lastModifiedBy>Larry Swatuk</cp:lastModifiedBy>
  <cp:revision>2</cp:revision>
  <dcterms:created xsi:type="dcterms:W3CDTF">2026-01-31T23:03:35Z</dcterms:created>
  <dcterms:modified xsi:type="dcterms:W3CDTF">2026-01-31T23:36:12Z</dcterms:modified>
</cp:coreProperties>
</file>

<file path=docProps/thumbnail.jpeg>
</file>